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86" r:id="rId3"/>
    <p:sldId id="287" r:id="rId4"/>
    <p:sldId id="288" r:id="rId5"/>
    <p:sldId id="289" r:id="rId6"/>
    <p:sldId id="291" r:id="rId7"/>
    <p:sldId id="290" r:id="rId8"/>
    <p:sldId id="322" r:id="rId9"/>
    <p:sldId id="292" r:id="rId10"/>
    <p:sldId id="323" r:id="rId11"/>
    <p:sldId id="327" r:id="rId12"/>
    <p:sldId id="325" r:id="rId13"/>
    <p:sldId id="324" r:id="rId14"/>
    <p:sldId id="328" r:id="rId15"/>
    <p:sldId id="360" r:id="rId16"/>
    <p:sldId id="326" r:id="rId17"/>
    <p:sldId id="256" r:id="rId18"/>
    <p:sldId id="257" r:id="rId19"/>
    <p:sldId id="258" r:id="rId20"/>
    <p:sldId id="259" r:id="rId21"/>
    <p:sldId id="260" r:id="rId22"/>
    <p:sldId id="261" r:id="rId23"/>
    <p:sldId id="262" r:id="rId24"/>
    <p:sldId id="263" r:id="rId25"/>
    <p:sldId id="264" r:id="rId26"/>
    <p:sldId id="265" r:id="rId27"/>
    <p:sldId id="266" r:id="rId28"/>
    <p:sldId id="267" r:id="rId29"/>
    <p:sldId id="268" r:id="rId30"/>
    <p:sldId id="269" r:id="rId31"/>
    <p:sldId id="272" r:id="rId32"/>
    <p:sldId id="270" r:id="rId33"/>
    <p:sldId id="271" r:id="rId34"/>
    <p:sldId id="273" r:id="rId35"/>
    <p:sldId id="274" r:id="rId36"/>
    <p:sldId id="275" r:id="rId37"/>
    <p:sldId id="276" r:id="rId38"/>
    <p:sldId id="277" r:id="rId39"/>
    <p:sldId id="278" r:id="rId40"/>
    <p:sldId id="279" r:id="rId41"/>
    <p:sldId id="280" r:id="rId42"/>
    <p:sldId id="281" r:id="rId43"/>
    <p:sldId id="282" r:id="rId44"/>
    <p:sldId id="283" r:id="rId45"/>
    <p:sldId id="361"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5.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1.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2.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3.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4.png"/></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3"/>
          <p:cNvPicPr>
            <a:picLocks noChangeAspect="1"/>
          </p:cNvPicPr>
          <p:nvPr/>
        </p:nvPicPr>
        <p:blipFill>
          <a:blip r:embed="rId2"/>
          <a:stretch>
            <a:fillRect/>
          </a:stretch>
        </p:blipFill>
        <p:spPr>
          <a:xfrm>
            <a:off x="0" y="0"/>
            <a:ext cx="12192000" cy="6858000"/>
          </a:xfrm>
          <a:prstGeom prst="rect">
            <a:avLst/>
          </a:prstGeom>
          <a:noFill/>
          <a:ln w="9525">
            <a:noFill/>
          </a:ln>
        </p:spPr>
      </p:pic>
      <p:sp>
        <p:nvSpPr>
          <p:cNvPr id="2051" name="Rectangle 3"/>
          <p:cNvSpPr>
            <a:spLocks noGrp="1" noChangeArrowheads="1"/>
          </p:cNvSpPr>
          <p:nvPr>
            <p:ph type="ctrTitle"/>
          </p:nvPr>
        </p:nvSpPr>
        <p:spPr>
          <a:xfrm>
            <a:off x="624417" y="3717925"/>
            <a:ext cx="10943167" cy="1082675"/>
          </a:xfrm>
        </p:spPr>
        <p:txBody>
          <a:bodyPr/>
          <a:lstStyle>
            <a:lvl1pPr algn="r">
              <a:defRPr/>
            </a:lvl1pPr>
          </a:lstStyle>
          <a:p>
            <a:pPr lvl="0"/>
            <a:r>
              <a:rPr lang="en-US" altLang="zh-CN" noProof="0" smtClean="0"/>
              <a:t>Click to edit Master title style</a:t>
            </a:r>
            <a:endParaRPr lang="en-US" altLang="zh-CN" noProof="0" smtClean="0"/>
          </a:p>
        </p:txBody>
      </p:sp>
      <p:sp>
        <p:nvSpPr>
          <p:cNvPr id="2052" name="Rectangle 4"/>
          <p:cNvSpPr>
            <a:spLocks noGrp="1" noChangeArrowheads="1"/>
          </p:cNvSpPr>
          <p:nvPr>
            <p:ph type="subTitle" idx="1"/>
          </p:nvPr>
        </p:nvSpPr>
        <p:spPr>
          <a:xfrm>
            <a:off x="626533" y="4940300"/>
            <a:ext cx="10949517" cy="981075"/>
          </a:xfrm>
        </p:spPr>
        <p:txBody>
          <a:bodyPr/>
          <a:lstStyle>
            <a:lvl1pPr marL="0" indent="0" algn="r">
              <a:buFontTx/>
              <a:buNone/>
              <a:defRPr/>
            </a:lvl1pPr>
          </a:lstStyle>
          <a:p>
            <a:pPr lvl="0"/>
            <a:r>
              <a:rPr lang="en-US" altLang="zh-CN" noProof="0" smtClean="0"/>
              <a:t>Click to edit Master subtitle style</a:t>
            </a:r>
            <a:endParaRPr lang="en-US" altLang="zh-CN" noProof="0" smtClean="0"/>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EC344402-A724-454B-886F-C664DB8A1D01}" type="datetimeFigureOut">
              <a:rPr lang="en-US" smtClean="0"/>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C3D376BB-D096-4596-8D9D-DFD665BBF30D}"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EC344402-A724-454B-886F-C664DB8A1D01}"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C3D376BB-D096-4596-8D9D-DFD665BBF30D}"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EC344402-A724-454B-886F-C664DB8A1D01}"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C3D376BB-D096-4596-8D9D-DFD665BBF30D}"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EC344402-A724-454B-886F-C664DB8A1D01}"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C3D376BB-D096-4596-8D9D-DFD665BBF30D}"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EC344402-A724-454B-886F-C664DB8A1D01}"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C3D376BB-D096-4596-8D9D-DFD665BBF30D}"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EC344402-A724-454B-886F-C664DB8A1D01}"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C3D376BB-D096-4596-8D9D-DFD665BBF30D}"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EC344402-A724-454B-886F-C664DB8A1D01}"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C3D376BB-D096-4596-8D9D-DFD665BBF30D}"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EC344402-A724-454B-886F-C664DB8A1D01}"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C3D376BB-D096-4596-8D9D-DFD665BBF30D}"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EC344402-A724-454B-886F-C664DB8A1D01}"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C3D376BB-D096-4596-8D9D-DFD665BBF30D}"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EC344402-A724-454B-886F-C664DB8A1D01}"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C3D376BB-D096-4596-8D9D-DFD665BBF30D}"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EC344402-A724-454B-886F-C664DB8A1D01}"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C3D376BB-D096-4596-8D9D-DFD665BBF30D}"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1026" name="Picture 10"/>
          <p:cNvPicPr>
            <a:picLocks noChangeAspect="1"/>
          </p:cNvPicPr>
          <p:nvPr/>
        </p:nvPicPr>
        <p:blipFill>
          <a:blip r:embed="rId12"/>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p>
            <a:pPr lvl="0"/>
            <a:r>
              <a:rPr lang="en-US" altLang="zh-CN" dirty="0"/>
              <a:t>Click to edit Master title style</a:t>
            </a:r>
            <a:endParaRPr lang="en-US" altLang="zh-CN" dirty="0"/>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EC344402-A724-454B-886F-C664DB8A1D01}" type="datetimeFigureOut">
              <a:rPr lang="en-US" smtClean="0"/>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C3D376BB-D096-4596-8D9D-DFD665BBF30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oleObject" Target="../embeddings/oleObject1.bin"/></Relationships>
</file>

<file path=ppt/slides/_rels/slide17.xml.rels><?xml version="1.0" encoding="UTF-8" standalone="yes"?>
<Relationships xmlns="http://schemas.openxmlformats.org/package/2006/relationships"><Relationship Id="rId4" Type="http://schemas.openxmlformats.org/officeDocument/2006/relationships/vmlDrawing" Target="../drawings/vmlDrawing2.v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oleObject" Target="../embeddings/oleObject2.bin"/></Relationships>
</file>

<file path=ppt/slides/_rels/slide18.xml.rels><?xml version="1.0" encoding="UTF-8" standalone="yes"?>
<Relationships xmlns="http://schemas.openxmlformats.org/package/2006/relationships"><Relationship Id="rId4" Type="http://schemas.openxmlformats.org/officeDocument/2006/relationships/vmlDrawing" Target="../drawings/vmlDrawing3.v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oleObject" Target="../embeddings/oleObject3.bin"/></Relationships>
</file>

<file path=ppt/slides/_rels/slide19.xml.rels><?xml version="1.0" encoding="UTF-8" standalone="yes"?>
<Relationships xmlns="http://schemas.openxmlformats.org/package/2006/relationships"><Relationship Id="rId4" Type="http://schemas.openxmlformats.org/officeDocument/2006/relationships/vmlDrawing" Target="../drawings/vmlDrawing4.v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oleObject" Target="../embeddings/oleObject4.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4" Type="http://schemas.openxmlformats.org/officeDocument/2006/relationships/vmlDrawing" Target="../drawings/vmlDrawing5.v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oleObject" Target="../embeddings/oleObject5.bin"/></Relationships>
</file>

<file path=ppt/slides/_rels/slide21.xml.rels><?xml version="1.0" encoding="UTF-8" standalone="yes"?>
<Relationships xmlns="http://schemas.openxmlformats.org/package/2006/relationships"><Relationship Id="rId4" Type="http://schemas.openxmlformats.org/officeDocument/2006/relationships/vmlDrawing" Target="../drawings/vmlDrawing6.v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oleObject" Target="../embeddings/oleObject6.bin"/></Relationships>
</file>

<file path=ppt/slides/_rels/slide22.xml.rels><?xml version="1.0" encoding="UTF-8" standalone="yes"?>
<Relationships xmlns="http://schemas.openxmlformats.org/package/2006/relationships"><Relationship Id="rId4" Type="http://schemas.openxmlformats.org/officeDocument/2006/relationships/vmlDrawing" Target="../drawings/vmlDrawing7.v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oleObject" Target="../embeddings/oleObject7.bin"/></Relationships>
</file>

<file path=ppt/slides/_rels/slide23.xml.rels><?xml version="1.0" encoding="UTF-8" standalone="yes"?>
<Relationships xmlns="http://schemas.openxmlformats.org/package/2006/relationships"><Relationship Id="rId4" Type="http://schemas.openxmlformats.org/officeDocument/2006/relationships/vmlDrawing" Target="../drawings/vmlDrawing8.vml"/><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oleObject" Target="../embeddings/oleObject8.bin"/></Relationships>
</file>

<file path=ppt/slides/_rels/slide24.xml.rels><?xml version="1.0" encoding="UTF-8" standalone="yes"?>
<Relationships xmlns="http://schemas.openxmlformats.org/package/2006/relationships"><Relationship Id="rId4" Type="http://schemas.openxmlformats.org/officeDocument/2006/relationships/vmlDrawing" Target="../drawings/vmlDrawing9.vml"/><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oleObject" Target="../embeddings/oleObject9.bin"/></Relationships>
</file>

<file path=ppt/slides/_rels/slide25.xml.rels><?xml version="1.0" encoding="UTF-8" standalone="yes"?>
<Relationships xmlns="http://schemas.openxmlformats.org/package/2006/relationships"><Relationship Id="rId4" Type="http://schemas.openxmlformats.org/officeDocument/2006/relationships/vmlDrawing" Target="../drawings/vmlDrawing10.vml"/><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oleObject" Target="../embeddings/oleObject10.bin"/></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2.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8890"/>
            <a:ext cx="10972800" cy="4299585"/>
          </a:xfrm>
        </p:spPr>
        <p:txBody>
          <a:bodyPr>
            <a:scene3d>
              <a:camera prst="orthographicFront"/>
              <a:lightRig rig="soft" dir="t">
                <a:rot lat="0" lon="0" rev="15600000"/>
              </a:lightRig>
            </a:scene3d>
            <a:sp3d extrusionH="57150" prstMaterial="softEdge">
              <a:bevelT w="25400" h="38100"/>
            </a:sp3d>
          </a:bodyPr>
          <a:p>
            <a:pPr algn="ctr"/>
            <a:r>
              <a:rPr lang="en-US" sz="6600">
                <a:solidFill>
                  <a:schemeClr val="accent4"/>
                </a:solidFill>
                <a:effectLst/>
              </a:rPr>
              <a:t>Application Testing &amp; Using</a:t>
            </a:r>
            <a:endParaRPr lang="en-US" sz="6600">
              <a:solidFill>
                <a:schemeClr val="accent4"/>
              </a:solidFill>
              <a:effectLst/>
            </a:endParaRPr>
          </a:p>
        </p:txBody>
      </p:sp>
      <p:sp>
        <p:nvSpPr>
          <p:cNvPr id="3" name="Content Placeholder 2"/>
          <p:cNvSpPr>
            <a:spLocks noGrp="1"/>
          </p:cNvSpPr>
          <p:nvPr>
            <p:ph idx="1"/>
          </p:nvPr>
        </p:nvSpPr>
        <p:spPr>
          <a:xfrm>
            <a:off x="609600" y="3259455"/>
            <a:ext cx="10972800" cy="2868295"/>
          </a:xfrm>
        </p:spPr>
        <p:txBody>
          <a:bodyPr/>
          <a:p>
            <a:pPr marL="0" indent="0" algn="ctr">
              <a:buNone/>
            </a:pPr>
            <a:r>
              <a:rPr lang="en-US" sz="4400">
                <a:solidFill>
                  <a:schemeClr val="accent1"/>
                </a:solidFill>
                <a:effectLst>
                  <a:outerShdw blurRad="38100" dist="25400" dir="5400000" algn="ctr" rotWithShape="0">
                    <a:srgbClr val="6E747A">
                      <a:alpha val="43000"/>
                    </a:srgbClr>
                  </a:outerShdw>
                </a:effectLst>
              </a:rPr>
              <a:t>ServicePlus</a:t>
            </a:r>
            <a:endParaRPr lang="en-US" sz="440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Demo Screen for developing a service</a:t>
            </a:r>
            <a:endParaRPr lang="en-US"/>
          </a:p>
        </p:txBody>
      </p:sp>
      <p:pic>
        <p:nvPicPr>
          <p:cNvPr id="4" name="Content Placeholder 3"/>
          <p:cNvPicPr>
            <a:picLocks noChangeAspect="1"/>
          </p:cNvPicPr>
          <p:nvPr>
            <p:ph idx="1"/>
          </p:nvPr>
        </p:nvPicPr>
        <p:blipFill>
          <a:blip r:embed="rId1" cstate="print">
            <a:extLst>
              <a:ext uri="{28A0092B-C50C-407E-A947-70E740481C1C}">
                <a14:useLocalDpi xmlns:a14="http://schemas.microsoft.com/office/drawing/2010/main" val="0"/>
              </a:ext>
            </a:extLst>
          </a:blip>
          <a:stretch>
            <a:fillRect/>
          </a:stretch>
        </p:blipFill>
        <p:spPr>
          <a:xfrm>
            <a:off x="247650" y="774065"/>
            <a:ext cx="11682730" cy="60534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en-US" sz="4000" dirty="0">
                <a:sym typeface="+mn-ea"/>
              </a:rPr>
              <a:t>Form Designer</a:t>
            </a:r>
            <a:endParaRPr lang="en-US" sz="4000" dirty="0">
              <a:sym typeface="+mn-ea"/>
            </a:endParaRPr>
          </a:p>
        </p:txBody>
      </p:sp>
      <p:pic>
        <p:nvPicPr>
          <p:cNvPr id="7" name="Content Placeholder 6"/>
          <p:cNvPicPr>
            <a:picLocks noChangeAspect="1"/>
          </p:cNvPicPr>
          <p:nvPr>
            <p:ph idx="1"/>
          </p:nvPr>
        </p:nvPicPr>
        <p:blipFill>
          <a:blip r:embed="rId1"/>
          <a:stretch>
            <a:fillRect/>
          </a:stretch>
        </p:blipFill>
        <p:spPr>
          <a:xfrm>
            <a:off x="140970" y="772795"/>
            <a:ext cx="11667490" cy="60737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609600" y="238760"/>
            <a:ext cx="10972800" cy="5888990"/>
          </a:xfrm>
        </p:spPr>
        <p:txBody>
          <a:bodyPr/>
          <a:p>
            <a:pPr>
              <a:buClr>
                <a:srgbClr val="000000"/>
              </a:buClr>
              <a:buFont typeface="Wingdings" panose="05000000000000000000" charset="0"/>
              <a:buChar char="ü"/>
            </a:pPr>
            <a:r>
              <a:rPr lang="en-US" sz="2400" u="sng" smtClean="0">
                <a:sym typeface="+mn-ea"/>
              </a:rPr>
              <a:t>Notification Designer:</a:t>
            </a:r>
            <a:endParaRPr lang="en-US" sz="2400" u="sng" smtClean="0">
              <a:sym typeface="+mn-ea"/>
            </a:endParaRPr>
          </a:p>
          <a:p>
            <a:pPr marL="0" indent="0">
              <a:buClr>
                <a:srgbClr val="000000"/>
              </a:buClr>
              <a:buFont typeface="Wingdings" panose="05000000000000000000" charset="0"/>
              <a:buNone/>
            </a:pPr>
            <a:r>
              <a:rPr lang="en-US" sz="2400" dirty="0" smtClean="0">
                <a:sym typeface="+mn-ea"/>
              </a:rPr>
              <a:t>Notifications can be sent to mobile numbers and email IDs provided in the application form, registration form or to officials</a:t>
            </a:r>
            <a:endParaRPr lang="en-US" sz="2400" u="sng" dirty="0" smtClean="0">
              <a:sym typeface="+mn-ea"/>
            </a:endParaRPr>
          </a:p>
          <a:p>
            <a:pPr>
              <a:buClr>
                <a:srgbClr val="000000"/>
              </a:buClr>
              <a:buFont typeface="Wingdings" panose="05000000000000000000" charset="0"/>
              <a:buChar char="ü"/>
            </a:pPr>
            <a:r>
              <a:rPr lang="en-US" sz="2400" u="sng" dirty="0" smtClean="0">
                <a:sym typeface="+mn-ea"/>
              </a:rPr>
              <a:t>Document Designer:</a:t>
            </a:r>
            <a:endParaRPr lang="en-US" sz="2400" u="sng" dirty="0" smtClean="0">
              <a:sym typeface="+mn-ea"/>
            </a:endParaRPr>
          </a:p>
          <a:p>
            <a:pPr marL="0" indent="0">
              <a:buClr>
                <a:srgbClr val="000000"/>
              </a:buClr>
              <a:buFont typeface="Wingdings" panose="05000000000000000000" charset="0"/>
              <a:buNone/>
            </a:pPr>
            <a:r>
              <a:rPr lang="en-US" sz="2400" dirty="0" smtClean="0">
                <a:sym typeface="+mn-ea"/>
              </a:rPr>
              <a:t>Document can be designed for custom acknowledgement, output certificate, rejection certificate, intermediate certificate, SMS and email notifications.</a:t>
            </a:r>
            <a:endParaRPr lang="en-US" sz="2400" dirty="0" smtClean="0">
              <a:sym typeface="+mn-ea"/>
            </a:endParaRPr>
          </a:p>
          <a:p>
            <a:pPr>
              <a:buClr>
                <a:srgbClr val="000000"/>
              </a:buClr>
              <a:buFont typeface="Wingdings" panose="05000000000000000000" charset="0"/>
              <a:buChar char="ü"/>
            </a:pPr>
            <a:r>
              <a:rPr lang="en-US" sz="2400" u="sng" dirty="0" smtClean="0">
                <a:sym typeface="+mn-ea"/>
              </a:rPr>
              <a:t>Service Charge:</a:t>
            </a:r>
            <a:endParaRPr lang="en-US" sz="2400" u="sng" dirty="0" smtClean="0">
              <a:sym typeface="+mn-ea"/>
            </a:endParaRPr>
          </a:p>
          <a:p>
            <a:pPr marL="0" indent="0">
              <a:buClr>
                <a:srgbClr val="000000"/>
              </a:buClr>
              <a:buFont typeface="Wingdings" panose="05000000000000000000" charset="0"/>
              <a:buNone/>
            </a:pPr>
            <a:r>
              <a:rPr lang="en-US" sz="2400" dirty="0" smtClean="0">
                <a:sym typeface="+mn-ea"/>
              </a:rPr>
              <a:t>A service can be configured to support multiple modes of payment including online, cash, DD, </a:t>
            </a:r>
            <a:r>
              <a:rPr lang="en-US" sz="2400" dirty="0" err="1" smtClean="0">
                <a:sym typeface="+mn-ea"/>
              </a:rPr>
              <a:t>cheque</a:t>
            </a:r>
            <a:r>
              <a:rPr lang="en-US" sz="2400" dirty="0" smtClean="0">
                <a:sym typeface="+mn-ea"/>
              </a:rPr>
              <a:t> etc.</a:t>
            </a:r>
            <a:endParaRPr lang="en-US" sz="2400" dirty="0" smtClean="0">
              <a:sym typeface="+mn-ea"/>
            </a:endParaRPr>
          </a:p>
          <a:p>
            <a:pPr marL="0" indent="0">
              <a:buClr>
                <a:srgbClr val="000000"/>
              </a:buClr>
              <a:buFont typeface="Wingdings" panose="05000000000000000000" charset="0"/>
              <a:buChar char="ü"/>
            </a:pPr>
            <a:r>
              <a:rPr lang="en-US" sz="2400" u="sng" smtClean="0">
                <a:sym typeface="+mn-ea"/>
              </a:rPr>
              <a:t>Activating, Testing &amp; Launching a Service:</a:t>
            </a:r>
            <a:endParaRPr lang="en-US" sz="2400" u="sng" smtClean="0">
              <a:sym typeface="+mn-ea"/>
            </a:endParaRPr>
          </a:p>
          <a:p>
            <a:pPr marL="0" indent="0" algn="just">
              <a:buNone/>
            </a:pPr>
            <a:r>
              <a:rPr lang="en-US" altLang="en-IN" sz="2400" dirty="0" smtClean="0">
                <a:sym typeface="+mn-ea"/>
              </a:rPr>
              <a:t>1.</a:t>
            </a:r>
            <a:r>
              <a:rPr lang="en-IN" sz="2400" dirty="0" smtClean="0">
                <a:sym typeface="+mn-ea"/>
              </a:rPr>
              <a:t>ServicePlus supports selective activation of service units and launch of service only in the activated units. </a:t>
            </a:r>
            <a:endParaRPr lang="en-IN" sz="2400" dirty="0" smtClean="0">
              <a:sym typeface="+mn-ea"/>
            </a:endParaRPr>
          </a:p>
          <a:p>
            <a:pPr marL="0" indent="0" algn="just">
              <a:buNone/>
            </a:pPr>
            <a:r>
              <a:rPr lang="en-US" altLang="en-IN" sz="2400" dirty="0" smtClean="0">
                <a:sym typeface="+mn-ea"/>
              </a:rPr>
              <a:t>2.</a:t>
            </a:r>
            <a:r>
              <a:rPr lang="en-IN" sz="2400" dirty="0" smtClean="0">
                <a:sym typeface="+mn-ea"/>
              </a:rPr>
              <a:t>A service configured in the production server can be tested end-to-end in the activated units.</a:t>
            </a:r>
            <a:endParaRPr lang="en-IN" sz="2400" dirty="0" smtClean="0">
              <a:sym typeface="+mn-ea"/>
            </a:endParaRPr>
          </a:p>
          <a:p>
            <a:pPr marL="0" indent="0">
              <a:buClr>
                <a:srgbClr val="000000"/>
              </a:buClr>
              <a:buFont typeface="Wingdings" panose="05000000000000000000" charset="0"/>
              <a:buNone/>
            </a:pPr>
            <a:endParaRPr lang="en-US" sz="2400" dirty="0" smtClean="0">
              <a:sym typeface="+mn-ea"/>
            </a:endParaRPr>
          </a:p>
          <a:p>
            <a:pPr marL="0" indent="0">
              <a:buClr>
                <a:srgbClr val="000000"/>
              </a:buClr>
              <a:buFont typeface="Wingdings" panose="05000000000000000000" charset="0"/>
              <a:buNone/>
            </a:pPr>
            <a:endParaRPr lang="en-US" sz="2400" u="sng" dirty="0" smtClean="0">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190500"/>
            <a:ext cx="10972800" cy="869315"/>
          </a:xfrm>
        </p:spPr>
        <p:txBody>
          <a:bodyPr/>
          <a:p>
            <a:r>
              <a:rPr lang="en-US" sz="4400"/>
              <a:t>Application Testing </a:t>
            </a:r>
            <a:endParaRPr lang="en-US" sz="4400"/>
          </a:p>
        </p:txBody>
      </p:sp>
      <p:sp>
        <p:nvSpPr>
          <p:cNvPr id="3" name="Content Placeholder 2"/>
          <p:cNvSpPr>
            <a:spLocks noGrp="1"/>
          </p:cNvSpPr>
          <p:nvPr>
            <p:ph idx="1"/>
          </p:nvPr>
        </p:nvSpPr>
        <p:spPr/>
        <p:txBody>
          <a:bodyPr/>
          <a:p>
            <a:r>
              <a:rPr lang="en-US" sz="2800"/>
              <a:t>In ServicePlus we tested the following services and found few bugs in them. </a:t>
            </a:r>
            <a:endParaRPr lang="en-US" sz="2800"/>
          </a:p>
          <a:p>
            <a:pPr marL="0" indent="0">
              <a:buNone/>
            </a:pPr>
            <a:r>
              <a:rPr lang="en-US" sz="2800">
                <a:sym typeface="+mn-ea"/>
              </a:rPr>
              <a:t>1.Issue of Primitive Tribe Certificate.</a:t>
            </a:r>
            <a:endParaRPr lang="en-US" sz="2800">
              <a:sym typeface="+mn-ea"/>
            </a:endParaRPr>
          </a:p>
          <a:p>
            <a:pPr marL="457200" indent="-457200">
              <a:buClrTx/>
              <a:buFont typeface="Wingdings" panose="05000000000000000000" charset="0"/>
              <a:buChar char="ü"/>
            </a:pPr>
            <a:r>
              <a:rPr lang="en-US" sz="2800"/>
              <a:t>In the single window operator there was a minor bug in salutation, gender and relationship with guardian.</a:t>
            </a:r>
            <a:endParaRPr lang="en-US" sz="2800"/>
          </a:p>
          <a:p>
            <a:pPr marL="457200" indent="-457200">
              <a:buClrTx/>
              <a:buFont typeface="Wingdings" panose="05000000000000000000" charset="0"/>
              <a:buChar char="ü"/>
            </a:pPr>
            <a:r>
              <a:rPr lang="en-US" sz="2800"/>
              <a:t>The application was accepting images other than the prescribed format.</a:t>
            </a:r>
            <a:endParaRPr lang="en-US" sz="2800"/>
          </a:p>
          <a:p>
            <a:pPr marL="457200" indent="-457200">
              <a:buClrTx/>
              <a:buFont typeface="Wingdings" panose="05000000000000000000" charset="0"/>
              <a:buChar char="ü"/>
            </a:pPr>
            <a:r>
              <a:rPr lang="en-US" sz="2800"/>
              <a:t>An extra blank page was being produced in return slip, rejection slip as well as the output certificate.</a:t>
            </a:r>
            <a:endParaRPr lang="en-US" sz="2800"/>
          </a:p>
          <a:p>
            <a:pPr marL="457200" indent="-457200">
              <a:buClrTx/>
              <a:buFont typeface="Wingdings" panose="05000000000000000000" charset="0"/>
              <a:buChar char="ü"/>
            </a:pPr>
            <a:endParaRPr lang="en-US" sz="2800"/>
          </a:p>
          <a:p>
            <a:pPr marL="0" indent="0">
              <a:buNone/>
            </a:pPr>
            <a:endParaRPr lang="en-US" sz="2800">
              <a:sym typeface="+mn-ea"/>
            </a:endParaRPr>
          </a:p>
          <a:p>
            <a:pPr marL="0" indent="0">
              <a:buNone/>
            </a:pPr>
            <a:endParaRPr lang="en-US" sz="2800"/>
          </a:p>
          <a:p>
            <a:pPr marL="0" indent="0">
              <a:buNone/>
            </a:pPr>
            <a:endParaRPr lang="en-US" sz="2800">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4000"/>
              <a:t>Application Testing</a:t>
            </a:r>
            <a:endParaRPr lang="en-US" sz="4000"/>
          </a:p>
        </p:txBody>
      </p:sp>
      <p:sp>
        <p:nvSpPr>
          <p:cNvPr id="3" name="Content Placeholder 2"/>
          <p:cNvSpPr>
            <a:spLocks noGrp="1"/>
          </p:cNvSpPr>
          <p:nvPr>
            <p:ph idx="1"/>
          </p:nvPr>
        </p:nvSpPr>
        <p:spPr>
          <a:xfrm>
            <a:off x="609600" y="878840"/>
            <a:ext cx="10972800" cy="5248910"/>
          </a:xfrm>
        </p:spPr>
        <p:txBody>
          <a:bodyPr/>
          <a:p>
            <a:r>
              <a:rPr lang="en-US">
                <a:sym typeface="+mn-ea"/>
              </a:rPr>
              <a:t>2.Issue of Residential Certificate.</a:t>
            </a:r>
            <a:endParaRPr lang="en-US">
              <a:sym typeface="+mn-ea"/>
            </a:endParaRPr>
          </a:p>
          <a:p>
            <a:pPr marL="457200" indent="-457200">
              <a:buClr>
                <a:srgbClr val="000000"/>
              </a:buClr>
              <a:buFont typeface="Wingdings" panose="05000000000000000000" charset="0"/>
              <a:buChar char="ü"/>
            </a:pPr>
            <a:r>
              <a:rPr lang="en-US">
                <a:sym typeface="+mn-ea"/>
              </a:rPr>
              <a:t>The application was accepting images other than the prescribed format.</a:t>
            </a:r>
            <a:endParaRPr lang="en-US">
              <a:sym typeface="+mn-ea"/>
            </a:endParaRPr>
          </a:p>
          <a:p>
            <a:pPr marL="457200" indent="-457200">
              <a:buClr>
                <a:srgbClr val="000000"/>
              </a:buClr>
              <a:buFont typeface="Wingdings" panose="05000000000000000000" charset="0"/>
              <a:buChar char="ü"/>
            </a:pPr>
            <a:r>
              <a:rPr lang="en-US">
                <a:sym typeface="+mn-ea"/>
              </a:rPr>
              <a:t>Verification letter to the superintendent of police was having an extra blank page.</a:t>
            </a:r>
            <a:endParaRPr lang="en-US">
              <a:sym typeface="+mn-ea"/>
            </a:endParaRPr>
          </a:p>
          <a:p>
            <a:pPr marL="0" indent="0">
              <a:buClr>
                <a:srgbClr val="000000"/>
              </a:buClr>
              <a:buFont typeface="Wingdings" panose="05000000000000000000" charset="0"/>
              <a:buNone/>
            </a:pPr>
            <a:endParaRPr lang="en-US">
              <a:sym typeface="+mn-ea"/>
            </a:endParaRPr>
          </a:p>
          <a:p>
            <a:r>
              <a:rPr lang="en-US">
                <a:sym typeface="+mn-ea"/>
              </a:rPr>
              <a:t>We also made the user manual for the same services which can be used by applicants and officials in the service units such as LDC and SDM.</a:t>
            </a:r>
            <a:endParaRPr lang="en-US"/>
          </a:p>
          <a:p>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391160" y="904240"/>
            <a:ext cx="11273155" cy="5978525"/>
          </a:xfrm>
          <a:prstGeom prst="rect">
            <a:avLst/>
          </a:prstGeom>
        </p:spPr>
      </p:pic>
      <p:sp>
        <p:nvSpPr>
          <p:cNvPr id="6" name="Title 5"/>
          <p:cNvSpPr>
            <a:spLocks noGrp="1"/>
          </p:cNvSpPr>
          <p:nvPr>
            <p:ph type="title"/>
          </p:nvPr>
        </p:nvSpPr>
        <p:spPr/>
        <p:txBody>
          <a:bodyPr/>
          <a:p>
            <a:r>
              <a:rPr lang="en-US" sz="4000" dirty="0">
                <a:sym typeface="+mn-ea"/>
              </a:rPr>
              <a:t>ServicePlus Homepage</a:t>
            </a:r>
            <a:endParaRPr lang="en-US" sz="4000" dirty="0">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318197"/>
            <a:ext cx="9144000" cy="1191766"/>
          </a:xfrm>
        </p:spPr>
        <p:txBody>
          <a:bodyPr>
            <a:normAutofit/>
          </a:bodyPr>
          <a:lstStyle/>
          <a:p>
            <a:pPr algn="l"/>
            <a:endParaRPr lang="en-US" sz="2800" b="1" u="sng" dirty="0">
              <a:solidFill>
                <a:srgbClr val="FF0000"/>
              </a:solidFill>
            </a:endParaRPr>
          </a:p>
        </p:txBody>
      </p:sp>
      <p:sp>
        <p:nvSpPr>
          <p:cNvPr id="4" name="Rectangle 2"/>
          <p:cNvSpPr>
            <a:spLocks noChangeArrowheads="1"/>
          </p:cNvSpPr>
          <p:nvPr/>
        </p:nvSpPr>
        <p:spPr bwMode="auto">
          <a:xfrm>
            <a:off x="1828799" y="381404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US"/>
          </a:p>
        </p:txBody>
      </p:sp>
      <p:graphicFrame>
        <p:nvGraphicFramePr>
          <p:cNvPr id="5" name="Object 4"/>
          <p:cNvGraphicFramePr/>
          <p:nvPr/>
        </p:nvGraphicFramePr>
        <p:xfrm>
          <a:off x="1524000" y="1667876"/>
          <a:ext cx="9144000" cy="4695825"/>
        </p:xfrm>
        <a:graphic>
          <a:graphicData uri="http://schemas.openxmlformats.org/presentationml/2006/ole">
            <mc:AlternateContent xmlns:mc="http://schemas.openxmlformats.org/markup-compatibility/2006">
              <mc:Choice xmlns:v="urn:schemas-microsoft-com:vml" Requires="v">
                <p:oleObj spid="_x0000_s1030" name="Picture" r:id="rId1" imgW="12192000" imgH="9753600" progId="StaticMetafile">
                  <p:embed/>
                </p:oleObj>
              </mc:Choice>
              <mc:Fallback>
                <p:oleObj name="Picture" r:id="rId1" imgW="12192000" imgH="9753600" progId="StaticMetafile">
                  <p:embed/>
                  <p:pic>
                    <p:nvPicPr>
                      <p:cNvPr id="0" name="rectole0000000000"/>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667876"/>
                        <a:ext cx="9144000" cy="4695825"/>
                      </a:xfrm>
                      <a:prstGeom prst="rect">
                        <a:avLst/>
                      </a:prstGeom>
                      <a:solidFill>
                        <a:srgbClr val="FFFFFF"/>
                      </a:solidFill>
                      <a:ln>
                        <a:noFill/>
                      </a:ln>
                    </p:spPr>
                  </p:pic>
                </p:oleObj>
              </mc:Fallback>
            </mc:AlternateContent>
          </a:graphicData>
        </a:graphic>
      </p:graphicFrame>
      <p:sp>
        <p:nvSpPr>
          <p:cNvPr id="6" name="Rectangle 5"/>
          <p:cNvSpPr/>
          <p:nvPr/>
        </p:nvSpPr>
        <p:spPr>
          <a:xfrm>
            <a:off x="1524000" y="-81071"/>
            <a:ext cx="9405869" cy="1981200"/>
          </a:xfrm>
          <a:prstGeom prst="rect">
            <a:avLst/>
          </a:prstGeom>
        </p:spPr>
        <p:txBody>
          <a:bodyPr wrap="square">
            <a:spAutoFit/>
          </a:bodyPr>
          <a:lstStyle/>
          <a:p>
            <a:r>
              <a:rPr lang="en-US" sz="2800" b="1" u="sng" dirty="0" smtClean="0">
                <a:solidFill>
                  <a:srgbClr val="FF0000"/>
                </a:solidFill>
              </a:rPr>
              <a:t>PROCEDURE TO APPLY FOR PRIMITIVE TRIBE CERTIFICATE</a:t>
            </a:r>
            <a:endParaRPr lang="en-US" sz="2000" b="1" u="sng" dirty="0" smtClean="0">
              <a:solidFill>
                <a:srgbClr val="FF0000"/>
              </a:solidFill>
            </a:endParaRPr>
          </a:p>
          <a:p>
            <a:pPr marL="285750" indent="-285750">
              <a:buFont typeface="Arial" panose="020B0604020202020204" pitchFamily="34" charset="0"/>
              <a:buChar char="•"/>
            </a:pPr>
            <a:r>
              <a:rPr lang="en-US" sz="2000" b="1" u="sng" dirty="0" smtClean="0">
                <a:solidFill>
                  <a:schemeClr val="tx1"/>
                </a:solidFill>
              </a:rPr>
              <a:t>SINGLE WINDOW OPERATOR</a:t>
            </a:r>
            <a:endParaRPr lang="en-US" sz="2000" b="1" u="sng" dirty="0" smtClean="0">
              <a:solidFill>
                <a:schemeClr val="tx1"/>
              </a:solidFill>
            </a:endParaRPr>
          </a:p>
          <a:p>
            <a:pPr marL="285750" indent="-285750">
              <a:buFont typeface="Arial" panose="020B0604020202020204" pitchFamily="34" charset="0"/>
              <a:buChar char="•"/>
            </a:pPr>
            <a:r>
              <a:rPr lang="en-US" sz="2000" b="1" u="sng" dirty="0" smtClean="0">
                <a:solidFill>
                  <a:schemeClr val="tx1"/>
                </a:solidFill>
              </a:rPr>
              <a:t>Login</a:t>
            </a:r>
            <a:endParaRPr lang="en-US" sz="2000" b="1" u="sng" dirty="0" smtClean="0">
              <a:solidFill>
                <a:schemeClr val="tx1"/>
              </a:solidFill>
            </a:endParaRPr>
          </a:p>
          <a:p>
            <a:endParaRPr lang="en-US" sz="2000" b="1" u="sng" dirty="0" smtClean="0">
              <a:solidFill>
                <a:schemeClr val="tx1"/>
              </a:solidFill>
            </a:endParaRPr>
          </a:p>
          <a:p>
            <a:pPr marL="285750" indent="-285750">
              <a:buFont typeface="Arial" panose="020B0604020202020204" pitchFamily="34" charset="0"/>
              <a:buChar char="•"/>
            </a:pPr>
            <a:endParaRPr lang="en-US" sz="1400" b="1" u="sng" dirty="0">
              <a:solidFill>
                <a:schemeClr val="accent6"/>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7606" y="358394"/>
            <a:ext cx="10515600" cy="1325563"/>
          </a:xfrm>
        </p:spPr>
        <p:txBody>
          <a:bodyPr>
            <a:normAutofit/>
          </a:bodyPr>
          <a:lstStyle/>
          <a:p>
            <a:pPr marL="571500" indent="-571500">
              <a:buFont typeface="Arial" panose="020B0604020202020204" pitchFamily="34" charset="0"/>
              <a:buChar char="•"/>
            </a:pPr>
            <a:r>
              <a:rPr lang="en-US" sz="3200" dirty="0" smtClean="0">
                <a:solidFill>
                  <a:schemeClr val="tx1"/>
                </a:solidFill>
              </a:rPr>
              <a:t>Home Page</a:t>
            </a:r>
            <a:endParaRPr lang="en-US" sz="3200" dirty="0" smtClean="0">
              <a:solidFill>
                <a:schemeClr val="tx1"/>
              </a:solidFill>
            </a:endParaRPr>
          </a:p>
        </p:txBody>
      </p:sp>
      <p:sp>
        <p:nvSpPr>
          <p:cNvPr id="3" name="Content Placeholder 2"/>
          <p:cNvSpPr>
            <a:spLocks noGrp="1"/>
          </p:cNvSpPr>
          <p:nvPr>
            <p:ph idx="1"/>
          </p:nvPr>
        </p:nvSpPr>
        <p:spPr>
          <a:xfrm>
            <a:off x="748048" y="1683957"/>
            <a:ext cx="10515600" cy="4351338"/>
          </a:xfrm>
        </p:spPr>
        <p:txBody>
          <a:bodyPr/>
          <a:lstStyle/>
          <a:p>
            <a:endParaRPr lang="en-US" dirty="0"/>
          </a:p>
        </p:txBody>
      </p:sp>
      <p:sp>
        <p:nvSpPr>
          <p:cNvPr id="4" name="Rectangle 2"/>
          <p:cNvSpPr>
            <a:spLocks noChangeArrowheads="1"/>
          </p:cNvSpPr>
          <p:nvPr/>
        </p:nvSpPr>
        <p:spPr bwMode="auto">
          <a:xfrm>
            <a:off x="-90152" y="-14166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US"/>
          </a:p>
        </p:txBody>
      </p:sp>
      <p:graphicFrame>
        <p:nvGraphicFramePr>
          <p:cNvPr id="5" name="Object 4"/>
          <p:cNvGraphicFramePr/>
          <p:nvPr/>
        </p:nvGraphicFramePr>
        <p:xfrm>
          <a:off x="748030" y="1691005"/>
          <a:ext cx="10515600" cy="5829300"/>
        </p:xfrm>
        <a:graphic>
          <a:graphicData uri="http://schemas.openxmlformats.org/presentationml/2006/ole">
            <mc:AlternateContent xmlns:mc="http://schemas.openxmlformats.org/markup-compatibility/2006">
              <mc:Choice xmlns:v="urn:schemas-microsoft-com:vml" Requires="v">
                <p:oleObj spid="_x0000_s2052" name="Picture" r:id="rId1" imgW="12192000" imgH="9753600" progId="StaticMetafile">
                  <p:embed/>
                </p:oleObj>
              </mc:Choice>
              <mc:Fallback>
                <p:oleObj name="Picture" r:id="rId1" imgW="12192000" imgH="9753600" progId="StaticMetafile">
                  <p:embed/>
                  <p:pic>
                    <p:nvPicPr>
                      <p:cNvPr id="0" name="rectole000000000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030" y="1691005"/>
                        <a:ext cx="10515600" cy="5829300"/>
                      </a:xfrm>
                      <a:prstGeom prst="rect">
                        <a:avLst/>
                      </a:prstGeom>
                      <a:solidFill>
                        <a:srgbClr val="FFFFFF"/>
                      </a:solidFill>
                      <a:ln>
                        <a:noFill/>
                      </a:ln>
                    </p:spPr>
                  </p:pic>
                </p:oleObj>
              </mc:Fallback>
            </mc:AlternateContent>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Arial" panose="020B0604020202020204" pitchFamily="34" charset="0"/>
              <a:buChar char="•"/>
            </a:pPr>
            <a:r>
              <a:rPr lang="en-US" dirty="0" smtClean="0">
                <a:solidFill>
                  <a:schemeClr val="tx1"/>
                </a:solidFill>
              </a:rPr>
              <a:t>Apply </a:t>
            </a:r>
            <a:r>
              <a:rPr lang="en-US" sz="3600" dirty="0" smtClean="0">
                <a:solidFill>
                  <a:schemeClr val="tx1"/>
                </a:solidFill>
              </a:rPr>
              <a:t>for</a:t>
            </a:r>
            <a:r>
              <a:rPr lang="en-US" dirty="0" smtClean="0">
                <a:solidFill>
                  <a:schemeClr val="tx1"/>
                </a:solidFill>
              </a:rPr>
              <a:t> Services.</a:t>
            </a:r>
            <a:endParaRPr lang="en-US" dirty="0" smtClean="0">
              <a:solidFill>
                <a:schemeClr val="tx1"/>
              </a:solidFill>
            </a:endParaRPr>
          </a:p>
        </p:txBody>
      </p:sp>
      <p:sp>
        <p:nvSpPr>
          <p:cNvPr id="3" name="Content Placeholder 2"/>
          <p:cNvSpPr>
            <a:spLocks noGrp="1"/>
          </p:cNvSpPr>
          <p:nvPr>
            <p:ph idx="1"/>
          </p:nvPr>
        </p:nvSpPr>
        <p:spPr>
          <a:xfrm>
            <a:off x="2118106" y="3820225"/>
            <a:ext cx="16057016" cy="4571439"/>
          </a:xfrm>
        </p:spPr>
        <p:txBody>
          <a:bodyPr/>
          <a:lstStyle/>
          <a:p>
            <a:endParaRPr lang="en-US" dirty="0"/>
          </a:p>
        </p:txBody>
      </p:sp>
      <p:sp>
        <p:nvSpPr>
          <p:cNvPr id="4" name="Rectangle 2"/>
          <p:cNvSpPr>
            <a:spLocks noChangeArrowheads="1"/>
          </p:cNvSpPr>
          <p:nvPr/>
        </p:nvSpPr>
        <p:spPr bwMode="auto">
          <a:xfrm>
            <a:off x="1483950" y="-1"/>
            <a:ext cx="186168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en-US"/>
          </a:p>
        </p:txBody>
      </p:sp>
      <p:graphicFrame>
        <p:nvGraphicFramePr>
          <p:cNvPr id="5" name="Object 4"/>
          <p:cNvGraphicFramePr/>
          <p:nvPr/>
        </p:nvGraphicFramePr>
        <p:xfrm>
          <a:off x="838200" y="1881808"/>
          <a:ext cx="10515600" cy="4312929"/>
        </p:xfrm>
        <a:graphic>
          <a:graphicData uri="http://schemas.openxmlformats.org/presentationml/2006/ole">
            <mc:AlternateContent xmlns:mc="http://schemas.openxmlformats.org/markup-compatibility/2006">
              <mc:Choice xmlns:v="urn:schemas-microsoft-com:vml" Requires="v">
                <p:oleObj spid="_x0000_s3076" name="Picture" r:id="rId1" imgW="13011150" imgH="7315200" progId="StaticMetafile">
                  <p:embed/>
                </p:oleObj>
              </mc:Choice>
              <mc:Fallback>
                <p:oleObj name="Picture" r:id="rId1" imgW="13011150" imgH="7315200" progId="StaticMetafile">
                  <p:embed/>
                  <p:pic>
                    <p:nvPicPr>
                      <p:cNvPr id="0" name="rectole0000000002"/>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881808"/>
                        <a:ext cx="10515600" cy="4312929"/>
                      </a:xfrm>
                      <a:prstGeom prst="rect">
                        <a:avLst/>
                      </a:prstGeom>
                      <a:solidFill>
                        <a:srgbClr val="FFFFFF"/>
                      </a:solidFill>
                      <a:ln>
                        <a:noFill/>
                      </a:ln>
                    </p:spPr>
                  </p:pic>
                </p:oleObj>
              </mc:Fallback>
            </mc:AlternateContent>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Fill in the details:</a:t>
            </a:r>
            <a:endParaRPr lang="en-US" sz="3600" dirty="0" smtClean="0">
              <a:solidFill>
                <a:schemeClr val="tx1"/>
              </a:solidFill>
            </a:endParaRPr>
          </a:p>
        </p:txBody>
      </p:sp>
      <p:sp>
        <p:nvSpPr>
          <p:cNvPr id="3" name="Content Placeholder 2"/>
          <p:cNvSpPr>
            <a:spLocks noGrp="1"/>
          </p:cNvSpPr>
          <p:nvPr>
            <p:ph idx="1"/>
          </p:nvPr>
        </p:nvSpPr>
        <p:spPr>
          <a:xfrm>
            <a:off x="838199" y="1825624"/>
            <a:ext cx="18569771" cy="7346753"/>
          </a:xfrm>
        </p:spPr>
        <p:txBody>
          <a:bodyPr/>
          <a:lstStyle/>
          <a:p>
            <a:endParaRPr lang="en-US" dirty="0"/>
          </a:p>
        </p:txBody>
      </p:sp>
      <p:sp>
        <p:nvSpPr>
          <p:cNvPr id="4" name="Rectangle 2"/>
          <p:cNvSpPr>
            <a:spLocks noChangeArrowheads="1"/>
          </p:cNvSpPr>
          <p:nvPr/>
        </p:nvSpPr>
        <p:spPr bwMode="auto">
          <a:xfrm>
            <a:off x="-1" y="-1"/>
            <a:ext cx="2153016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en-US"/>
          </a:p>
        </p:txBody>
      </p:sp>
      <p:graphicFrame>
        <p:nvGraphicFramePr>
          <p:cNvPr id="5" name="Object 4"/>
          <p:cNvGraphicFramePr/>
          <p:nvPr/>
        </p:nvGraphicFramePr>
        <p:xfrm>
          <a:off x="838199" y="1690688"/>
          <a:ext cx="10515601" cy="4641436"/>
        </p:xfrm>
        <a:graphic>
          <a:graphicData uri="http://schemas.openxmlformats.org/presentationml/2006/ole">
            <mc:AlternateContent xmlns:mc="http://schemas.openxmlformats.org/markup-compatibility/2006">
              <mc:Choice xmlns:v="urn:schemas-microsoft-com:vml" Requires="v">
                <p:oleObj spid="_x0000_s4100" name="Picture" r:id="rId1" imgW="13011150" imgH="7315200" progId="StaticMetafile">
                  <p:embed/>
                </p:oleObj>
              </mc:Choice>
              <mc:Fallback>
                <p:oleObj name="Picture" r:id="rId1" imgW="13011150" imgH="7315200" progId="StaticMetafile">
                  <p:embed/>
                  <p:pic>
                    <p:nvPicPr>
                      <p:cNvPr id="0" name="rectole0000000003"/>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199" y="1690688"/>
                        <a:ext cx="10515601" cy="4641436"/>
                      </a:xfrm>
                      <a:prstGeom prst="rect">
                        <a:avLst/>
                      </a:prstGeom>
                      <a:solidFill>
                        <a:srgbClr val="FFFFFF"/>
                      </a:solidFill>
                      <a:ln>
                        <a:noFill/>
                      </a:ln>
                    </p:spPr>
                  </p:pic>
                </p:oleObj>
              </mc:Fallback>
            </mc:AlternateContent>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190500"/>
            <a:ext cx="10972800" cy="984250"/>
          </a:xfrm>
        </p:spPr>
        <p:txBody>
          <a:bodyPr/>
          <a:p>
            <a:r>
              <a:rPr lang="en-US" sz="4000">
                <a:solidFill>
                  <a:schemeClr val="tx1"/>
                </a:solidFill>
                <a:effectLst>
                  <a:outerShdw blurRad="38100" dist="19050" dir="2700000" algn="tl" rotWithShape="0">
                    <a:schemeClr val="dk1">
                      <a:alpha val="40000"/>
                    </a:schemeClr>
                  </a:outerShdw>
                </a:effectLst>
              </a:rPr>
              <a:t>ServicePlus</a:t>
            </a:r>
            <a:endParaRPr lang="en-US" sz="4000">
              <a:solidFill>
                <a:schemeClr val="tx1"/>
              </a:solidFill>
              <a:effectLst>
                <a:outerShdw blurRad="38100" dist="19050" dir="2700000" algn="tl" rotWithShape="0">
                  <a:schemeClr val="dk1">
                    <a:alpha val="40000"/>
                  </a:schemeClr>
                </a:outerShdw>
              </a:effectLst>
            </a:endParaRPr>
          </a:p>
        </p:txBody>
      </p:sp>
      <p:sp>
        <p:nvSpPr>
          <p:cNvPr id="3" name="Content Placeholder 2"/>
          <p:cNvSpPr>
            <a:spLocks noGrp="1"/>
          </p:cNvSpPr>
          <p:nvPr>
            <p:ph idx="1"/>
          </p:nvPr>
        </p:nvSpPr>
        <p:spPr/>
        <p:txBody>
          <a:bodyPr/>
          <a:p>
            <a:r>
              <a:rPr lang="en-US" sz="2400" dirty="0" smtClean="0"/>
              <a:t>ServicePlus is a generic application to develop and provide an electronic delivery for all the services provided by The Government to The citizen. The Government of India, State Governments and Local Governments are providing various services to benefit the citizens at Centre, State or Local level primarily Government to Citizen (G2C) and Government to Business (G2B). The services provided by Government can be categorized as:</a:t>
            </a:r>
            <a:endParaRPr lang="en-US" sz="2400" dirty="0" smtClean="0"/>
          </a:p>
          <a:p>
            <a:endParaRPr lang="en-US" sz="2800" dirty="0" smtClean="0"/>
          </a:p>
          <a:p>
            <a:r>
              <a:rPr lang="en-US" sz="2400" dirty="0" smtClean="0"/>
              <a:t>1. Regulatory Services: Regulatory services are services like trade licence, permit for construction of a building etc that can be denied by the Government. </a:t>
            </a:r>
            <a:endParaRPr lang="en-US" sz="2400" dirty="0" smtClean="0"/>
          </a:p>
          <a:p>
            <a:r>
              <a:rPr lang="en-US" sz="2400" dirty="0" smtClean="0"/>
              <a:t>2. Statutory Services: Statutory services are services like Issuance of Birth/Death certificate which cannot be refused by Government. </a:t>
            </a:r>
            <a:endParaRPr lang="en-US" sz="2400" dirty="0" smtClean="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Fill in the details:</a:t>
            </a:r>
            <a:r>
              <a:rPr lang="en-US" sz="3600" dirty="0" smtClean="0">
                <a:solidFill>
                  <a:srgbClr val="00B050"/>
                </a:solidFill>
              </a:rPr>
              <a:t> </a:t>
            </a:r>
            <a:endParaRPr lang="en-US" sz="3600" dirty="0">
              <a:solidFill>
                <a:srgbClr val="00B050"/>
              </a:solidFill>
            </a:endParaRPr>
          </a:p>
        </p:txBody>
      </p:sp>
      <p:sp>
        <p:nvSpPr>
          <p:cNvPr id="3" name="Content Placeholder 2"/>
          <p:cNvSpPr>
            <a:spLocks noGrp="1"/>
          </p:cNvSpPr>
          <p:nvPr>
            <p:ph idx="1"/>
          </p:nvPr>
        </p:nvSpPr>
        <p:spPr>
          <a:xfrm>
            <a:off x="957469" y="1825626"/>
            <a:ext cx="18061376" cy="6980940"/>
          </a:xfrm>
        </p:spPr>
        <p:txBody>
          <a:bodyPr/>
          <a:lstStyle/>
          <a:p>
            <a:endParaRPr lang="en-US" dirty="0"/>
          </a:p>
        </p:txBody>
      </p:sp>
      <p:sp>
        <p:nvSpPr>
          <p:cNvPr id="4" name="Rectangle 2"/>
          <p:cNvSpPr>
            <a:spLocks noChangeArrowheads="1"/>
          </p:cNvSpPr>
          <p:nvPr/>
        </p:nvSpPr>
        <p:spPr bwMode="auto">
          <a:xfrm>
            <a:off x="119269" y="0"/>
            <a:ext cx="20940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en-US"/>
          </a:p>
        </p:txBody>
      </p:sp>
      <p:graphicFrame>
        <p:nvGraphicFramePr>
          <p:cNvPr id="5" name="Object 4"/>
          <p:cNvGraphicFramePr/>
          <p:nvPr/>
        </p:nvGraphicFramePr>
        <p:xfrm>
          <a:off x="838200" y="1690688"/>
          <a:ext cx="10515600" cy="4749869"/>
        </p:xfrm>
        <a:graphic>
          <a:graphicData uri="http://schemas.openxmlformats.org/presentationml/2006/ole">
            <mc:AlternateContent xmlns:mc="http://schemas.openxmlformats.org/markup-compatibility/2006">
              <mc:Choice xmlns:v="urn:schemas-microsoft-com:vml" Requires="v">
                <p:oleObj spid="_x0000_s5125" name="Picture" r:id="rId1" imgW="13011150" imgH="7315200" progId="StaticMetafile">
                  <p:embed/>
                </p:oleObj>
              </mc:Choice>
              <mc:Fallback>
                <p:oleObj name="Picture" r:id="rId1" imgW="13011150" imgH="7315200" progId="StaticMetafile">
                  <p:embed/>
                  <p:pic>
                    <p:nvPicPr>
                      <p:cNvPr id="0" name="rectole000000000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690688"/>
                        <a:ext cx="10515600" cy="4749869"/>
                      </a:xfrm>
                      <a:prstGeom prst="rect">
                        <a:avLst/>
                      </a:prstGeom>
                      <a:solidFill>
                        <a:srgbClr val="FFFFFF"/>
                      </a:solidFill>
                      <a:ln>
                        <a:noFill/>
                      </a:ln>
                    </p:spPr>
                  </p:pic>
                </p:oleObj>
              </mc:Fallback>
            </mc:AlternateContent>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Fill in the details</a:t>
            </a:r>
            <a:endParaRPr lang="en-US" sz="3600" dirty="0" smtClean="0">
              <a:solidFill>
                <a:schemeClr val="tx1"/>
              </a:solidFill>
            </a:endParaRPr>
          </a:p>
        </p:txBody>
      </p:sp>
      <p:sp>
        <p:nvSpPr>
          <p:cNvPr id="3" name="Content Placeholder 2"/>
          <p:cNvSpPr>
            <a:spLocks noGrp="1"/>
          </p:cNvSpPr>
          <p:nvPr>
            <p:ph idx="1"/>
          </p:nvPr>
        </p:nvSpPr>
        <p:spPr>
          <a:xfrm>
            <a:off x="2293188" y="4012414"/>
            <a:ext cx="18253494" cy="5746725"/>
          </a:xfrm>
        </p:spPr>
        <p:txBody>
          <a:bodyPr/>
          <a:lstStyle/>
          <a:p>
            <a:endParaRPr lang="en-US" dirty="0"/>
          </a:p>
        </p:txBody>
      </p:sp>
      <p:sp>
        <p:nvSpPr>
          <p:cNvPr id="4" name="Rectangle 2"/>
          <p:cNvSpPr>
            <a:spLocks noChangeArrowheads="1"/>
          </p:cNvSpPr>
          <p:nvPr/>
        </p:nvSpPr>
        <p:spPr bwMode="auto">
          <a:xfrm flipV="1">
            <a:off x="1686942" y="-60841"/>
            <a:ext cx="21163472" cy="1248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en-US"/>
          </a:p>
        </p:txBody>
      </p:sp>
      <p:graphicFrame>
        <p:nvGraphicFramePr>
          <p:cNvPr id="5" name="Object 4"/>
          <p:cNvGraphicFramePr/>
          <p:nvPr/>
        </p:nvGraphicFramePr>
        <p:xfrm>
          <a:off x="838200" y="1690688"/>
          <a:ext cx="10515600" cy="4736616"/>
        </p:xfrm>
        <a:graphic>
          <a:graphicData uri="http://schemas.openxmlformats.org/presentationml/2006/ole">
            <mc:AlternateContent xmlns:mc="http://schemas.openxmlformats.org/markup-compatibility/2006">
              <mc:Choice xmlns:v="urn:schemas-microsoft-com:vml" Requires="v">
                <p:oleObj spid="_x0000_s6148" name="Picture" r:id="rId1" imgW="13011150" imgH="7315200" progId="StaticMetafile">
                  <p:embed/>
                </p:oleObj>
              </mc:Choice>
              <mc:Fallback>
                <p:oleObj name="Picture" r:id="rId1" imgW="13011150" imgH="7315200" progId="StaticMetafile">
                  <p:embed/>
                  <p:pic>
                    <p:nvPicPr>
                      <p:cNvPr id="0" name="rectole0000000005"/>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690688"/>
                        <a:ext cx="10515600" cy="4736616"/>
                      </a:xfrm>
                      <a:prstGeom prst="rect">
                        <a:avLst/>
                      </a:prstGeom>
                      <a:solidFill>
                        <a:srgbClr val="FFFFFF"/>
                      </a:solidFill>
                      <a:ln>
                        <a:noFill/>
                      </a:ln>
                    </p:spPr>
                  </p:pic>
                </p:oleObj>
              </mc:Fallback>
            </mc:AlternateContent>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Declaration:</a:t>
            </a:r>
            <a:endParaRPr lang="en-US" sz="3600" dirty="0" smtClean="0">
              <a:solidFill>
                <a:schemeClr val="tx1"/>
              </a:solidFill>
            </a:endParaRPr>
          </a:p>
        </p:txBody>
      </p:sp>
      <p:sp>
        <p:nvSpPr>
          <p:cNvPr id="3" name="Content Placeholder 2"/>
          <p:cNvSpPr>
            <a:spLocks noGrp="1"/>
          </p:cNvSpPr>
          <p:nvPr>
            <p:ph idx="1"/>
          </p:nvPr>
        </p:nvSpPr>
        <p:spPr>
          <a:xfrm>
            <a:off x="2330736" y="4268127"/>
            <a:ext cx="18724552" cy="5679149"/>
          </a:xfrm>
        </p:spPr>
        <p:txBody>
          <a:bodyPr/>
          <a:lstStyle/>
          <a:p>
            <a:endParaRPr lang="en-US" dirty="0"/>
          </a:p>
        </p:txBody>
      </p:sp>
      <p:sp>
        <p:nvSpPr>
          <p:cNvPr id="4" name="Rectangle 2"/>
          <p:cNvSpPr>
            <a:spLocks noChangeArrowheads="1"/>
          </p:cNvSpPr>
          <p:nvPr/>
        </p:nvSpPr>
        <p:spPr bwMode="auto">
          <a:xfrm>
            <a:off x="1730476" y="33337"/>
            <a:ext cx="217096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en-US"/>
          </a:p>
        </p:txBody>
      </p:sp>
      <p:graphicFrame>
        <p:nvGraphicFramePr>
          <p:cNvPr id="5" name="Object 4"/>
          <p:cNvGraphicFramePr/>
          <p:nvPr/>
        </p:nvGraphicFramePr>
        <p:xfrm>
          <a:off x="838200" y="1690688"/>
          <a:ext cx="10515600" cy="4617347"/>
        </p:xfrm>
        <a:graphic>
          <a:graphicData uri="http://schemas.openxmlformats.org/presentationml/2006/ole">
            <mc:AlternateContent xmlns:mc="http://schemas.openxmlformats.org/markup-compatibility/2006">
              <mc:Choice xmlns:v="urn:schemas-microsoft-com:vml" Requires="v">
                <p:oleObj spid="_x0000_s7172" name="Picture" r:id="rId1" imgW="13011150" imgH="7315200" progId="StaticMetafile">
                  <p:embed/>
                </p:oleObj>
              </mc:Choice>
              <mc:Fallback>
                <p:oleObj name="Picture" r:id="rId1" imgW="13011150" imgH="7315200" progId="StaticMetafile">
                  <p:embed/>
                  <p:pic>
                    <p:nvPicPr>
                      <p:cNvPr id="0" name="rectole000000000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690688"/>
                        <a:ext cx="10515600" cy="4617347"/>
                      </a:xfrm>
                      <a:prstGeom prst="rect">
                        <a:avLst/>
                      </a:prstGeom>
                      <a:solidFill>
                        <a:srgbClr val="FFFFFF"/>
                      </a:solidFill>
                      <a:ln>
                        <a:noFill/>
                      </a:ln>
                    </p:spPr>
                  </p:pic>
                </p:oleObj>
              </mc:Fallback>
            </mc:AlternateContent>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Fill the additional details:</a:t>
            </a:r>
            <a:endParaRPr lang="en-US" sz="3600" dirty="0" smtClean="0">
              <a:solidFill>
                <a:schemeClr val="tx1"/>
              </a:solidFill>
            </a:endParaRPr>
          </a:p>
        </p:txBody>
      </p:sp>
      <p:sp>
        <p:nvSpPr>
          <p:cNvPr id="3" name="Content Placeholder 2"/>
          <p:cNvSpPr>
            <a:spLocks noGrp="1"/>
          </p:cNvSpPr>
          <p:nvPr>
            <p:ph idx="1"/>
          </p:nvPr>
        </p:nvSpPr>
        <p:spPr>
          <a:xfrm>
            <a:off x="838199" y="1825624"/>
            <a:ext cx="20217089" cy="8047545"/>
          </a:xfrm>
        </p:spPr>
        <p:txBody>
          <a:bodyPr/>
          <a:lstStyle/>
          <a:p>
            <a:endParaRPr lang="en-US" dirty="0"/>
          </a:p>
        </p:txBody>
      </p:sp>
      <p:sp>
        <p:nvSpPr>
          <p:cNvPr id="4" name="Rectangle 2"/>
          <p:cNvSpPr>
            <a:spLocks noChangeArrowheads="1"/>
          </p:cNvSpPr>
          <p:nvPr/>
        </p:nvSpPr>
        <p:spPr bwMode="auto">
          <a:xfrm>
            <a:off x="-1" y="-1"/>
            <a:ext cx="2344010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en-US"/>
          </a:p>
        </p:txBody>
      </p:sp>
      <p:graphicFrame>
        <p:nvGraphicFramePr>
          <p:cNvPr id="5" name="Object 4"/>
          <p:cNvGraphicFramePr/>
          <p:nvPr/>
        </p:nvGraphicFramePr>
        <p:xfrm>
          <a:off x="838199" y="1825624"/>
          <a:ext cx="10515601" cy="4485373"/>
        </p:xfrm>
        <a:graphic>
          <a:graphicData uri="http://schemas.openxmlformats.org/presentationml/2006/ole">
            <mc:AlternateContent xmlns:mc="http://schemas.openxmlformats.org/markup-compatibility/2006">
              <mc:Choice xmlns:v="urn:schemas-microsoft-com:vml" Requires="v">
                <p:oleObj spid="_x0000_s8196" name="Picture" r:id="rId1" imgW="13011150" imgH="7315200" progId="StaticMetafile">
                  <p:embed/>
                </p:oleObj>
              </mc:Choice>
              <mc:Fallback>
                <p:oleObj name="Picture" r:id="rId1" imgW="13011150" imgH="7315200" progId="StaticMetafile">
                  <p:embed/>
                  <p:pic>
                    <p:nvPicPr>
                      <p:cNvPr id="0" name="rectole0000000007"/>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199" y="1825624"/>
                        <a:ext cx="10515601" cy="4485373"/>
                      </a:xfrm>
                      <a:prstGeom prst="rect">
                        <a:avLst/>
                      </a:prstGeom>
                      <a:solidFill>
                        <a:srgbClr val="FFFFFF"/>
                      </a:solidFill>
                      <a:ln>
                        <a:noFill/>
                      </a:ln>
                    </p:spPr>
                  </p:pic>
                </p:oleObj>
              </mc:Fallback>
            </mc:AlternateContent>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571500" indent="-571500">
              <a:buFont typeface="Arial" panose="020B0604020202020204" pitchFamily="34" charset="0"/>
              <a:buChar char="•"/>
            </a:pPr>
            <a:r>
              <a:rPr lang="en-US" sz="3600" dirty="0" smtClean="0">
                <a:solidFill>
                  <a:schemeClr val="tx1"/>
                </a:solidFill>
              </a:rPr>
              <a:t>Attach Enclosure:</a:t>
            </a:r>
            <a:endParaRPr lang="en-US" sz="3600" dirty="0" smtClean="0">
              <a:solidFill>
                <a:schemeClr val="tx1"/>
              </a:solidFill>
            </a:endParaRPr>
          </a:p>
        </p:txBody>
      </p:sp>
      <p:sp>
        <p:nvSpPr>
          <p:cNvPr id="3" name="Content Placeholder 2"/>
          <p:cNvSpPr>
            <a:spLocks noGrp="1"/>
          </p:cNvSpPr>
          <p:nvPr>
            <p:ph idx="1"/>
          </p:nvPr>
        </p:nvSpPr>
        <p:spPr>
          <a:xfrm>
            <a:off x="838200" y="1825624"/>
            <a:ext cx="19836788" cy="8030639"/>
          </a:xfrm>
        </p:spPr>
        <p:txBody>
          <a:bodyPr/>
          <a:lstStyle/>
          <a:p>
            <a:endParaRPr lang="en-US" dirty="0"/>
          </a:p>
        </p:txBody>
      </p:sp>
      <p:sp>
        <p:nvSpPr>
          <p:cNvPr id="4" name="Rectangle 2"/>
          <p:cNvSpPr>
            <a:spLocks noChangeArrowheads="1"/>
          </p:cNvSpPr>
          <p:nvPr/>
        </p:nvSpPr>
        <p:spPr bwMode="auto">
          <a:xfrm flipV="1">
            <a:off x="145774" y="45718"/>
            <a:ext cx="22853400" cy="1644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en-US"/>
          </a:p>
        </p:txBody>
      </p:sp>
      <p:graphicFrame>
        <p:nvGraphicFramePr>
          <p:cNvPr id="5" name="Object 4"/>
          <p:cNvGraphicFramePr/>
          <p:nvPr/>
        </p:nvGraphicFramePr>
        <p:xfrm>
          <a:off x="838200" y="1690688"/>
          <a:ext cx="10515600" cy="4763121"/>
        </p:xfrm>
        <a:graphic>
          <a:graphicData uri="http://schemas.openxmlformats.org/presentationml/2006/ole">
            <mc:AlternateContent xmlns:mc="http://schemas.openxmlformats.org/markup-compatibility/2006">
              <mc:Choice xmlns:v="urn:schemas-microsoft-com:vml" Requires="v">
                <p:oleObj spid="_x0000_s9220" name="Picture" r:id="rId1" imgW="13011150" imgH="7315200" progId="StaticMetafile">
                  <p:embed/>
                </p:oleObj>
              </mc:Choice>
              <mc:Fallback>
                <p:oleObj name="Picture" r:id="rId1" imgW="13011150" imgH="7315200" progId="StaticMetafile">
                  <p:embed/>
                  <p:pic>
                    <p:nvPicPr>
                      <p:cNvPr id="0" name="rectole0000000009"/>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690688"/>
                        <a:ext cx="10515600" cy="4763121"/>
                      </a:xfrm>
                      <a:prstGeom prst="rect">
                        <a:avLst/>
                      </a:prstGeom>
                      <a:solidFill>
                        <a:srgbClr val="FFFFFF"/>
                      </a:solidFill>
                      <a:ln>
                        <a:noFill/>
                      </a:ln>
                    </p:spPr>
                  </p:pic>
                </p:oleObj>
              </mc:Fallback>
            </mc:AlternateContent>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Submit the application:</a:t>
            </a:r>
            <a:endParaRPr lang="en-US" sz="3600" dirty="0" smtClean="0">
              <a:solidFill>
                <a:schemeClr val="tx1"/>
              </a:solidFill>
            </a:endParaRPr>
          </a:p>
        </p:txBody>
      </p:sp>
      <p:sp>
        <p:nvSpPr>
          <p:cNvPr id="3" name="Content Placeholder 2"/>
          <p:cNvSpPr>
            <a:spLocks noGrp="1"/>
          </p:cNvSpPr>
          <p:nvPr>
            <p:ph idx="1"/>
          </p:nvPr>
        </p:nvSpPr>
        <p:spPr>
          <a:xfrm>
            <a:off x="2201046" y="4084107"/>
            <a:ext cx="17097529" cy="6252738"/>
          </a:xfrm>
        </p:spPr>
        <p:txBody>
          <a:bodyPr/>
          <a:lstStyle/>
          <a:p>
            <a:endParaRPr lang="en-US" dirty="0"/>
          </a:p>
        </p:txBody>
      </p:sp>
      <p:sp>
        <p:nvSpPr>
          <p:cNvPr id="4" name="Rectangle 2"/>
          <p:cNvSpPr>
            <a:spLocks noChangeArrowheads="1"/>
          </p:cNvSpPr>
          <p:nvPr/>
        </p:nvSpPr>
        <p:spPr bwMode="auto">
          <a:xfrm>
            <a:off x="1580112" y="-124861"/>
            <a:ext cx="1982322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en-US"/>
          </a:p>
        </p:txBody>
      </p:sp>
      <p:graphicFrame>
        <p:nvGraphicFramePr>
          <p:cNvPr id="5" name="Object 4"/>
          <p:cNvGraphicFramePr/>
          <p:nvPr/>
        </p:nvGraphicFramePr>
        <p:xfrm>
          <a:off x="838200" y="1690687"/>
          <a:ext cx="10515600" cy="4763121"/>
        </p:xfrm>
        <a:graphic>
          <a:graphicData uri="http://schemas.openxmlformats.org/presentationml/2006/ole">
            <mc:AlternateContent xmlns:mc="http://schemas.openxmlformats.org/markup-compatibility/2006">
              <mc:Choice xmlns:v="urn:schemas-microsoft-com:vml" Requires="v">
                <p:oleObj spid="_x0000_s10244" name="Picture" r:id="rId1" imgW="13011150" imgH="7315200" progId="StaticMetafile">
                  <p:embed/>
                </p:oleObj>
              </mc:Choice>
              <mc:Fallback>
                <p:oleObj name="Picture" r:id="rId1" imgW="13011150" imgH="7315200" progId="StaticMetafile">
                  <p:embed/>
                  <p:pic>
                    <p:nvPicPr>
                      <p:cNvPr id="0" name="rectole0000000010"/>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690687"/>
                        <a:ext cx="10515600" cy="4763121"/>
                      </a:xfrm>
                      <a:prstGeom prst="rect">
                        <a:avLst/>
                      </a:prstGeom>
                      <a:solidFill>
                        <a:srgbClr val="FFFFFF"/>
                      </a:solidFill>
                      <a:ln>
                        <a:noFill/>
                      </a:ln>
                    </p:spPr>
                  </p:pic>
                </p:oleObj>
              </mc:Fallback>
            </mc:AlternateContent>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Acknowledgement slip</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838200" y="1707423"/>
            <a:ext cx="10515600" cy="4564588"/>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b="1" u="sng" dirty="0" smtClean="0">
                <a:solidFill>
                  <a:srgbClr val="FF0000"/>
                </a:solidFill>
              </a:rPr>
            </a:br>
            <a:r>
              <a:rPr lang="en-US" b="1" u="sng" dirty="0" smtClean="0">
                <a:solidFill>
                  <a:srgbClr val="FF0000"/>
                </a:solidFill>
              </a:rPr>
              <a:t>     </a:t>
            </a:r>
            <a:r>
              <a:rPr lang="en-US" b="1" u="sng" dirty="0" smtClean="0">
                <a:solidFill>
                  <a:srgbClr val="FF0000"/>
                </a:solidFill>
                <a:sym typeface="+mn-ea"/>
              </a:rPr>
              <a:t>LDC</a:t>
            </a:r>
            <a:br>
              <a:rPr lang="en-US" b="1" u="sng" dirty="0" smtClean="0">
                <a:solidFill>
                  <a:srgbClr val="FF0000"/>
                </a:solidFill>
              </a:rPr>
            </a:br>
            <a:endParaRPr lang="en-US" b="1" u="sng" dirty="0">
              <a:solidFill>
                <a:srgbClr val="FF0000"/>
              </a:solidFill>
            </a:endParaRPr>
          </a:p>
        </p:txBody>
      </p:sp>
      <p:sp>
        <p:nvSpPr>
          <p:cNvPr id="3" name="Content Placeholder 2"/>
          <p:cNvSpPr>
            <a:spLocks noGrp="1"/>
          </p:cNvSpPr>
          <p:nvPr>
            <p:ph idx="1"/>
          </p:nvPr>
        </p:nvSpPr>
        <p:spPr>
          <a:xfrm>
            <a:off x="838200" y="824248"/>
            <a:ext cx="10515600" cy="5185290"/>
          </a:xfrm>
        </p:spPr>
        <p:txBody>
          <a:bodyPr>
            <a:normAutofit/>
          </a:bodyPr>
          <a:lstStyle/>
          <a:p>
            <a:r>
              <a:rPr lang="en-US" sz="2400" dirty="0" smtClean="0">
                <a:solidFill>
                  <a:schemeClr val="tx1"/>
                </a:solidFill>
              </a:rPr>
              <a:t>LOGIN</a:t>
            </a:r>
            <a:endParaRPr lang="en-US" sz="2400" dirty="0" smtClean="0">
              <a:solidFill>
                <a:schemeClr val="tx1"/>
              </a:solidFill>
            </a:endParaRPr>
          </a:p>
        </p:txBody>
      </p:sp>
      <p:pic>
        <p:nvPicPr>
          <p:cNvPr id="4" name="Picture 3"/>
          <p:cNvPicPr>
            <a:picLocks noChangeAspect="1"/>
          </p:cNvPicPr>
          <p:nvPr/>
        </p:nvPicPr>
        <p:blipFill>
          <a:blip r:embed="rId1"/>
          <a:stretch>
            <a:fillRect/>
          </a:stretch>
        </p:blipFill>
        <p:spPr>
          <a:xfrm>
            <a:off x="1387410" y="1323483"/>
            <a:ext cx="9417179" cy="5053261"/>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Home Page</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1171979" y="1571223"/>
            <a:ext cx="9543244" cy="4842456"/>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Getting the application:</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895618" y="1690688"/>
            <a:ext cx="10400763" cy="47358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endParaRPr lang="en-US" dirty="0" smtClean="0"/>
          </a:p>
          <a:p>
            <a:r>
              <a:rPr lang="en-US" dirty="0" smtClean="0">
                <a:sym typeface="+mn-ea"/>
              </a:rPr>
              <a:t>3. Developmental Services: Developmental Services are services or schemes provided by Government for the benefit of citizens such as Old age Pension . </a:t>
            </a:r>
            <a:endParaRPr lang="en-US" dirty="0" smtClean="0"/>
          </a:p>
          <a:p>
            <a:endParaRPr lang="en-US" dirty="0" smtClean="0"/>
          </a:p>
          <a:p>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Viewing the application:</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838200" y="1690687"/>
            <a:ext cx="10515600" cy="478738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Take action:</a:t>
            </a:r>
            <a:endParaRPr lang="en-US" sz="3600" dirty="0" smtClean="0">
              <a:solidFill>
                <a:schemeClr val="tx1"/>
              </a:solidFill>
            </a:endParaRPr>
          </a:p>
        </p:txBody>
      </p:sp>
      <p:pic>
        <p:nvPicPr>
          <p:cNvPr id="6" name="Content Placeholder 5"/>
          <p:cNvPicPr>
            <a:picLocks noGrp="1" noChangeAspect="1"/>
          </p:cNvPicPr>
          <p:nvPr>
            <p:ph idx="1"/>
          </p:nvPr>
        </p:nvPicPr>
        <p:blipFill>
          <a:blip r:embed="rId1"/>
          <a:stretch>
            <a:fillRect/>
          </a:stretch>
        </p:blipFill>
        <p:spPr>
          <a:xfrm>
            <a:off x="838200" y="1690688"/>
            <a:ext cx="10515600" cy="473587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1353800" cy="1159098"/>
          </a:xfrm>
        </p:spPr>
        <p:txBody>
          <a:bodyPr/>
          <a:lstStyle/>
          <a:p>
            <a:r>
              <a:rPr lang="en-US" b="1" u="sng" dirty="0" smtClean="0">
                <a:solidFill>
                  <a:srgbClr val="FF0000"/>
                </a:solidFill>
              </a:rPr>
              <a:t>       DC/SDM</a:t>
            </a:r>
            <a:endParaRPr lang="en-US" b="1" u="sng" dirty="0">
              <a:solidFill>
                <a:srgbClr val="FF0000"/>
              </a:solidFill>
            </a:endParaRPr>
          </a:p>
        </p:txBody>
      </p:sp>
      <p:sp>
        <p:nvSpPr>
          <p:cNvPr id="3" name="Content Placeholder 2"/>
          <p:cNvSpPr>
            <a:spLocks noGrp="1"/>
          </p:cNvSpPr>
          <p:nvPr>
            <p:ph idx="1"/>
          </p:nvPr>
        </p:nvSpPr>
        <p:spPr>
          <a:xfrm>
            <a:off x="271530" y="949862"/>
            <a:ext cx="10515600" cy="4351338"/>
          </a:xfrm>
        </p:spPr>
        <p:txBody>
          <a:bodyPr/>
          <a:lstStyle/>
          <a:p>
            <a:r>
              <a:rPr lang="en-US" dirty="0" smtClean="0">
                <a:solidFill>
                  <a:srgbClr val="00B050"/>
                </a:solidFill>
              </a:rPr>
              <a:t>  </a:t>
            </a:r>
            <a:r>
              <a:rPr lang="en-US" dirty="0" smtClean="0">
                <a:solidFill>
                  <a:schemeClr val="tx1"/>
                </a:solidFill>
              </a:rPr>
              <a:t>LOGIN</a:t>
            </a:r>
            <a:endParaRPr lang="en-US" dirty="0" smtClean="0">
              <a:solidFill>
                <a:schemeClr val="tx1"/>
              </a:solidFill>
            </a:endParaRPr>
          </a:p>
        </p:txBody>
      </p:sp>
      <p:pic>
        <p:nvPicPr>
          <p:cNvPr id="4" name="Picture 3"/>
          <p:cNvPicPr>
            <a:picLocks noChangeAspect="1"/>
          </p:cNvPicPr>
          <p:nvPr/>
        </p:nvPicPr>
        <p:blipFill>
          <a:blip r:embed="rId1"/>
          <a:stretch>
            <a:fillRect/>
          </a:stretch>
        </p:blipFill>
        <p:spPr>
          <a:xfrm>
            <a:off x="977590" y="1511580"/>
            <a:ext cx="9809540" cy="520000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Home Page</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838200" y="1587657"/>
            <a:ext cx="10515600" cy="4652448"/>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Getting the application:</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838200" y="1690688"/>
            <a:ext cx="10611118" cy="4697233"/>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Returning the application to the LDC:</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838200" y="1690687"/>
            <a:ext cx="10515600" cy="4542687"/>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Rejecting the application</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838200" y="1690688"/>
            <a:ext cx="10649755" cy="4549336"/>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Generation of rejection slip:</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1030846" y="1690688"/>
            <a:ext cx="10130307" cy="4334788"/>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571500" indent="-571500">
              <a:buFont typeface="Arial" panose="020B0604020202020204" pitchFamily="34" charset="0"/>
              <a:buChar char="•"/>
            </a:pPr>
            <a:br>
              <a:rPr lang="en-US" sz="3600" dirty="0">
                <a:solidFill>
                  <a:srgbClr val="00B050"/>
                </a:solidFill>
              </a:rPr>
            </a:br>
            <a:r>
              <a:rPr lang="en-US" b="1" dirty="0">
                <a:solidFill>
                  <a:schemeClr val="tx1"/>
                </a:solidFill>
                <a:sym typeface="+mn-ea"/>
              </a:rPr>
              <a:t>Returning the Application to </a:t>
            </a:r>
            <a:r>
              <a:rPr lang="en-US" b="1" dirty="0" smtClean="0">
                <a:solidFill>
                  <a:schemeClr val="tx1"/>
                </a:solidFill>
                <a:sym typeface="+mn-ea"/>
              </a:rPr>
              <a:t>Applicant:</a:t>
            </a:r>
            <a:br>
              <a:rPr lang="en-US" sz="3600" dirty="0">
                <a:solidFill>
                  <a:srgbClr val="00B050"/>
                </a:solidFill>
              </a:rPr>
            </a:br>
            <a:endParaRPr lang="en-US" sz="3600" dirty="0">
              <a:solidFill>
                <a:srgbClr val="00B050"/>
              </a:solidFill>
            </a:endParaRPr>
          </a:p>
        </p:txBody>
      </p:sp>
      <p:sp>
        <p:nvSpPr>
          <p:cNvPr id="3" name="Content Placeholder 2"/>
          <p:cNvSpPr>
            <a:spLocks noGrp="1"/>
          </p:cNvSpPr>
          <p:nvPr>
            <p:ph idx="1"/>
          </p:nvPr>
        </p:nvSpPr>
        <p:spPr/>
        <p:txBody>
          <a:bodyPr/>
          <a:lstStyle/>
          <a:p>
            <a:pPr marL="0" indent="0">
              <a:buNone/>
            </a:pPr>
            <a:endParaRPr lang="en-US" dirty="0"/>
          </a:p>
          <a:p>
            <a:endParaRPr lang="en-US" dirty="0"/>
          </a:p>
        </p:txBody>
      </p:sp>
      <p:pic>
        <p:nvPicPr>
          <p:cNvPr id="4" name="Picture 3"/>
          <p:cNvPicPr>
            <a:picLocks noChangeAspect="1"/>
          </p:cNvPicPr>
          <p:nvPr/>
        </p:nvPicPr>
        <p:blipFill>
          <a:blip r:embed="rId1"/>
          <a:stretch>
            <a:fillRect/>
          </a:stretch>
        </p:blipFill>
        <p:spPr>
          <a:xfrm>
            <a:off x="838200" y="1690688"/>
            <a:ext cx="10515600" cy="4486275"/>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Rejecting an enclosure:</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838201" y="1690688"/>
            <a:ext cx="10515600" cy="472299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Advantages of ServicePlus</a:t>
            </a:r>
            <a:endParaRPr lang="en-US"/>
          </a:p>
        </p:txBody>
      </p:sp>
      <p:sp>
        <p:nvSpPr>
          <p:cNvPr id="3" name="Content Placeholder 2"/>
          <p:cNvSpPr>
            <a:spLocks noGrp="1"/>
          </p:cNvSpPr>
          <p:nvPr>
            <p:ph idx="1"/>
          </p:nvPr>
        </p:nvSpPr>
        <p:spPr/>
        <p:txBody>
          <a:bodyPr/>
          <a:p>
            <a:r>
              <a:rPr lang="en-US" sz="2800"/>
              <a:t>1.Service(s) will be created online .</a:t>
            </a:r>
            <a:endParaRPr lang="en-US" sz="2800"/>
          </a:p>
          <a:p>
            <a:r>
              <a:rPr lang="en-US" sz="2800"/>
              <a:t>2. Citizens will be submitting applications online .</a:t>
            </a:r>
            <a:endParaRPr lang="en-US" sz="2800"/>
          </a:p>
          <a:p>
            <a:r>
              <a:rPr lang="en-US" sz="2800"/>
              <a:t>3. Service units will be able to receive application online .</a:t>
            </a:r>
            <a:endParaRPr lang="en-US" sz="2800"/>
          </a:p>
          <a:p>
            <a:r>
              <a:rPr lang="en-US" sz="2800"/>
              <a:t>4. Service units will be able to verify documents and application fee online .</a:t>
            </a:r>
            <a:endParaRPr lang="en-US" sz="2800"/>
          </a:p>
          <a:p>
            <a:r>
              <a:rPr lang="en-US" sz="2800"/>
              <a:t>5. Service units will be able to escalate application to some other person, in the case of absence of dealing authority, online .</a:t>
            </a:r>
            <a:endParaRPr lang="en-US" sz="2800"/>
          </a:p>
          <a:p>
            <a:r>
              <a:rPr lang="en-US" sz="2800"/>
              <a:t>6. Citizens will be monitoring Application status online .</a:t>
            </a:r>
            <a:endParaRPr lang="en-US" sz="2800"/>
          </a:p>
          <a:p>
            <a:r>
              <a:rPr lang="en-US" sz="2800"/>
              <a:t>7. </a:t>
            </a:r>
            <a:r>
              <a:rPr lang="en-US" sz="2800">
                <a:sym typeface="+mn-ea"/>
              </a:rPr>
              <a:t>As it is an online application,some dependencies , such as installing a setup to run the application , are reduced.</a:t>
            </a:r>
            <a:endParaRPr lang="en-US" sz="28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Calling back a rejected application:</a:t>
            </a:r>
            <a:endParaRPr lang="en-US" sz="3600" dirty="0" smtClean="0">
              <a:solidFill>
                <a:schemeClr val="tx1"/>
              </a:solidFill>
            </a:endParaRPr>
          </a:p>
        </p:txBody>
      </p:sp>
      <p:pic>
        <p:nvPicPr>
          <p:cNvPr id="6" name="Content Placeholder 5"/>
          <p:cNvPicPr>
            <a:picLocks noGrp="1" noChangeAspect="1"/>
          </p:cNvPicPr>
          <p:nvPr>
            <p:ph idx="1"/>
          </p:nvPr>
        </p:nvPicPr>
        <p:blipFill>
          <a:blip r:embed="rId1"/>
          <a:stretch>
            <a:fillRect/>
          </a:stretch>
        </p:blipFill>
        <p:spPr>
          <a:xfrm>
            <a:off x="1079679" y="1493950"/>
            <a:ext cx="10032642" cy="4855335"/>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Service delivery:</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1056066" y="1416675"/>
            <a:ext cx="9298547" cy="4971245"/>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View document:</a:t>
            </a:r>
            <a:endParaRPr lang="en-US" sz="3600" dirty="0" smtClean="0">
              <a:solidFill>
                <a:schemeClr val="tx1"/>
              </a:solidFill>
            </a:endParaRPr>
          </a:p>
        </p:txBody>
      </p:sp>
      <p:pic>
        <p:nvPicPr>
          <p:cNvPr id="4" name="Content Placeholder 3"/>
          <p:cNvPicPr>
            <a:picLocks noGrp="1" noChangeAspect="1"/>
          </p:cNvPicPr>
          <p:nvPr>
            <p:ph idx="1"/>
          </p:nvPr>
        </p:nvPicPr>
        <p:blipFill>
          <a:blip r:embed="rId1"/>
          <a:stretch>
            <a:fillRect/>
          </a:stretch>
        </p:blipFill>
        <p:spPr>
          <a:xfrm>
            <a:off x="838200" y="1352282"/>
            <a:ext cx="10515599" cy="5074276"/>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571500" indent="-571500">
              <a:buFont typeface="Arial" panose="020B0604020202020204" pitchFamily="34" charset="0"/>
              <a:buChar char="•"/>
            </a:pPr>
            <a:r>
              <a:rPr lang="en-US" sz="3600" dirty="0" smtClean="0">
                <a:solidFill>
                  <a:schemeClr val="tx1"/>
                </a:solidFill>
              </a:rPr>
              <a:t>Output certificate:</a:t>
            </a:r>
            <a:endParaRPr lang="en-US" sz="3600" dirty="0" smtClean="0">
              <a:solidFill>
                <a:schemeClr val="tx1"/>
              </a:solidFill>
            </a:endParaRPr>
          </a:p>
        </p:txBody>
      </p:sp>
      <p:pic>
        <p:nvPicPr>
          <p:cNvPr id="9" name="Content Placeholder 8"/>
          <p:cNvPicPr>
            <a:picLocks noGrp="1" noChangeAspect="1"/>
          </p:cNvPicPr>
          <p:nvPr>
            <p:ph idx="1"/>
          </p:nvPr>
        </p:nvPicPr>
        <p:blipFill>
          <a:blip r:embed="rId1"/>
          <a:stretch>
            <a:fillRect/>
          </a:stretch>
        </p:blipFill>
        <p:spPr>
          <a:xfrm>
            <a:off x="838200" y="1690688"/>
            <a:ext cx="10515600" cy="4916174"/>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 3"/>
          <p:cNvSpPr/>
          <p:nvPr/>
        </p:nvSpPr>
        <p:spPr>
          <a:xfrm>
            <a:off x="2880043" y="2834640"/>
            <a:ext cx="6431280" cy="1310640"/>
          </a:xfrm>
          <a:prstGeom prst="rect">
            <a:avLst/>
          </a:prstGeom>
          <a:noFill/>
          <a:ln>
            <a:noFill/>
          </a:ln>
        </p:spPr>
        <p:txBody>
          <a:bodyPr wrap="none" rtlCol="0" anchor="t">
            <a:spAutoFit/>
          </a:bodyPr>
          <a:p>
            <a:pPr algn="ctr"/>
            <a:r>
              <a:rPr lang="en-US" altLang="zh-CN" sz="8000" b="1">
                <a:ln/>
                <a:solidFill>
                  <a:schemeClr val="tx1"/>
                </a:solidFill>
                <a:effectLst>
                  <a:outerShdw blurRad="38100" dist="19050" dir="2700000" algn="tl" rotWithShape="0">
                    <a:schemeClr val="dk1">
                      <a:alpha val="40000"/>
                    </a:schemeClr>
                  </a:outerShdw>
                </a:effectLst>
              </a:rPr>
              <a:t>Thank you</a:t>
            </a:r>
            <a:r>
              <a:rPr lang="en-US" altLang="zh-CN" sz="7200" b="1">
                <a:ln/>
                <a:solidFill>
                  <a:schemeClr val="tx1"/>
                </a:solidFill>
                <a:effectLst>
                  <a:outerShdw blurRad="38100" dist="19050" dir="2700000" algn="tl" rotWithShape="0">
                    <a:schemeClr val="dk1">
                      <a:alpha val="40000"/>
                    </a:schemeClr>
                  </a:outerShdw>
                </a:effectLst>
              </a:rPr>
              <a:t> :-)</a:t>
            </a:r>
            <a:endParaRPr lang="en-US" altLang="zh-CN" sz="7200" b="1">
              <a:ln/>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p:txBody>
          <a:bodyPr/>
          <a:p>
            <a:pPr marL="0" indent="0">
              <a:buNone/>
            </a:pPr>
            <a:endParaRPr lang="en-US"/>
          </a:p>
          <a:p>
            <a:r>
              <a:rPr lang="en-US"/>
              <a:t>8.There is less chance of crashing of applications as it is more secured than offline applications. </a:t>
            </a:r>
            <a:endParaRPr lang="en-US"/>
          </a:p>
          <a:p>
            <a:r>
              <a:rPr lang="en-US"/>
              <a:t>9.The service is available  where there is an internet connection.</a:t>
            </a:r>
            <a:endParaRPr lang="en-US"/>
          </a:p>
          <a:p>
            <a:r>
              <a:rPr lang="en-US"/>
              <a:t>10.Even if an application has been rejected , it can be undone with the callback functionality.</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190500"/>
            <a:ext cx="10972800" cy="983615"/>
          </a:xfrm>
        </p:spPr>
        <p:txBody>
          <a:bodyPr/>
          <a:p>
            <a:r>
              <a:rPr lang="en-US" sz="4400"/>
              <a:t>Framework</a:t>
            </a:r>
            <a:endParaRPr lang="en-US" sz="4400"/>
          </a:p>
        </p:txBody>
      </p:sp>
      <p:sp>
        <p:nvSpPr>
          <p:cNvPr id="3" name="Content Placeholder 2"/>
          <p:cNvSpPr>
            <a:spLocks noGrp="1"/>
          </p:cNvSpPr>
          <p:nvPr>
            <p:ph idx="1"/>
          </p:nvPr>
        </p:nvSpPr>
        <p:spPr/>
        <p:txBody>
          <a:bodyPr/>
          <a:p>
            <a:r>
              <a:rPr lang="en-US"/>
              <a:t>The ServicePlus eService delivery system runs on the following framework: </a:t>
            </a:r>
            <a:endParaRPr lang="en-US"/>
          </a:p>
          <a:p>
            <a:r>
              <a:rPr lang="en-US"/>
              <a:t>Front- End: Java.</a:t>
            </a:r>
            <a:endParaRPr lang="en-US"/>
          </a:p>
          <a:p>
            <a:r>
              <a:rPr lang="en-US"/>
              <a:t>Database: Postgress.</a:t>
            </a:r>
            <a:endParaRPr lang="en-US"/>
          </a:p>
          <a:p>
            <a:r>
              <a:rPr lang="en-US"/>
              <a:t>Server: Tomcat.</a:t>
            </a:r>
            <a:endParaRPr lang="en-US"/>
          </a:p>
          <a:p>
            <a:r>
              <a:rPr lang="en-US"/>
              <a:t>Operating System: Linux Redhat.</a:t>
            </a:r>
            <a:endParaRPr lang="en-US"/>
          </a:p>
          <a:p>
            <a:r>
              <a:rPr lang="en-US"/>
              <a:t>The main database and server of ServicePlus is situated in NIC New Delhi.</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190500"/>
            <a:ext cx="10972800" cy="809625"/>
          </a:xfrm>
        </p:spPr>
        <p:txBody>
          <a:bodyPr/>
          <a:p>
            <a:r>
              <a:rPr lang="en-US" sz="4400"/>
              <a:t>Support for Multiple Languages</a:t>
            </a:r>
            <a:endParaRPr lang="en-US" sz="4400"/>
          </a:p>
        </p:txBody>
      </p:sp>
      <p:sp>
        <p:nvSpPr>
          <p:cNvPr id="3" name="Content Placeholder 2"/>
          <p:cNvSpPr>
            <a:spLocks noGrp="1"/>
          </p:cNvSpPr>
          <p:nvPr>
            <p:ph idx="1"/>
          </p:nvPr>
        </p:nvSpPr>
        <p:spPr/>
        <p:txBody>
          <a:bodyPr/>
          <a:p>
            <a:pPr algn="just"/>
            <a:r>
              <a:rPr lang="en-US" sz="2400" dirty="0" smtClean="0">
                <a:sym typeface="+mn-ea"/>
              </a:rPr>
              <a:t>Any service can be configured and made available in multiple languages</a:t>
            </a:r>
            <a:endParaRPr lang="en-US" sz="2400" dirty="0" smtClean="0">
              <a:sym typeface="+mn-ea"/>
            </a:endParaRPr>
          </a:p>
          <a:p>
            <a:pPr algn="just"/>
            <a:endParaRPr lang="en-US" sz="2000" dirty="0" smtClean="0">
              <a:sym typeface="+mn-ea"/>
            </a:endParaRPr>
          </a:p>
          <a:p>
            <a:pPr algn="just"/>
            <a:r>
              <a:rPr lang="en-US" sz="2400" dirty="0" smtClean="0">
                <a:sym typeface="+mn-ea"/>
              </a:rPr>
              <a:t>In particular, the following can be made available in local languages:</a:t>
            </a:r>
            <a:endParaRPr lang="en-US" sz="2400" dirty="0" smtClean="0">
              <a:sym typeface="+mn-ea"/>
            </a:endParaRPr>
          </a:p>
          <a:p>
            <a:pPr lvl="1" algn="just"/>
            <a:r>
              <a:rPr lang="en-US" sz="2400" dirty="0" smtClean="0">
                <a:sym typeface="+mn-ea"/>
              </a:rPr>
              <a:t>Application forms</a:t>
            </a:r>
            <a:endParaRPr lang="en-US" sz="2400" dirty="0" smtClean="0">
              <a:sym typeface="+mn-ea"/>
            </a:endParaRPr>
          </a:p>
          <a:p>
            <a:pPr lvl="1" algn="just"/>
            <a:r>
              <a:rPr lang="en-US" sz="2400" dirty="0" smtClean="0">
                <a:sym typeface="+mn-ea"/>
              </a:rPr>
              <a:t>Forms used by officials</a:t>
            </a:r>
            <a:endParaRPr lang="en-US" sz="2400" dirty="0" smtClean="0">
              <a:sym typeface="+mn-ea"/>
            </a:endParaRPr>
          </a:p>
          <a:p>
            <a:pPr lvl="1" algn="just"/>
            <a:r>
              <a:rPr lang="en-US" sz="2400" dirty="0" smtClean="0">
                <a:sym typeface="+mn-ea"/>
              </a:rPr>
              <a:t>Email &amp; SMS notifications </a:t>
            </a:r>
            <a:endParaRPr lang="en-US" sz="2400" dirty="0" smtClean="0">
              <a:sym typeface="+mn-ea"/>
            </a:endParaRPr>
          </a:p>
          <a:p>
            <a:pPr lvl="1" algn="just"/>
            <a:r>
              <a:rPr lang="en-US" sz="2400" dirty="0" smtClean="0">
                <a:sym typeface="+mn-ea"/>
              </a:rPr>
              <a:t>Various documents/certificates generated as part of the service delivery process</a:t>
            </a:r>
            <a:endParaRPr lang="en-US" sz="2400" dirty="0" smtClean="0">
              <a:sym typeface="+mn-ea"/>
            </a:endParaRPr>
          </a:p>
          <a:p>
            <a:pPr algn="just"/>
            <a:endParaRPr lang="en-US" sz="2000" dirty="0" smtClean="0">
              <a:sym typeface="+mn-ea"/>
            </a:endParaRPr>
          </a:p>
          <a:p>
            <a:pPr marL="0" indent="0" algn="just">
              <a:buNone/>
            </a:pPr>
            <a:endParaRPr lang="en-US" sz="2800" dirty="0" smtClean="0">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190500"/>
            <a:ext cx="10972800" cy="794385"/>
          </a:xfrm>
        </p:spPr>
        <p:txBody>
          <a:bodyPr/>
          <a:p>
            <a:r>
              <a:rPr lang="en-US" sz="4400"/>
              <a:t>Digital Signature</a:t>
            </a:r>
            <a:endParaRPr lang="en-US" sz="4400"/>
          </a:p>
        </p:txBody>
      </p:sp>
      <p:sp>
        <p:nvSpPr>
          <p:cNvPr id="3" name="Content Placeholder 2"/>
          <p:cNvSpPr>
            <a:spLocks noGrp="1"/>
          </p:cNvSpPr>
          <p:nvPr>
            <p:ph idx="1"/>
          </p:nvPr>
        </p:nvSpPr>
        <p:spPr/>
        <p:txBody>
          <a:bodyPr/>
          <a:p>
            <a:endParaRPr lang="en-US" dirty="0" smtClean="0">
              <a:sym typeface="+mn-ea"/>
            </a:endParaRPr>
          </a:p>
          <a:p>
            <a:endParaRPr lang="en-US" dirty="0" smtClean="0">
              <a:sym typeface="+mn-ea"/>
            </a:endParaRPr>
          </a:p>
          <a:p>
            <a:r>
              <a:rPr lang="en-US" dirty="0" smtClean="0">
                <a:sym typeface="+mn-ea"/>
              </a:rPr>
              <a:t>ServicePlus provides facility for digitally signing the documents.</a:t>
            </a:r>
            <a:endParaRPr lang="en-US" dirty="0" smtClean="0"/>
          </a:p>
          <a:p>
            <a:pPr marL="0" indent="0">
              <a:buNone/>
            </a:pP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190500"/>
            <a:ext cx="10972800" cy="823595"/>
          </a:xfrm>
        </p:spPr>
        <p:txBody>
          <a:bodyPr/>
          <a:p>
            <a:r>
              <a:rPr lang="en-US" sz="4000"/>
              <a:t>Developing an Online Service in ServicePlus</a:t>
            </a:r>
            <a:endParaRPr lang="en-US" sz="4000"/>
          </a:p>
        </p:txBody>
      </p:sp>
      <p:sp>
        <p:nvSpPr>
          <p:cNvPr id="3" name="Content Placeholder 2"/>
          <p:cNvSpPr>
            <a:spLocks noGrp="1"/>
          </p:cNvSpPr>
          <p:nvPr>
            <p:ph idx="1"/>
          </p:nvPr>
        </p:nvSpPr>
        <p:spPr/>
        <p:txBody>
          <a:bodyPr/>
          <a:p>
            <a:r>
              <a:rPr lang="en-US" sz="2800"/>
              <a:t>Service Plus gives a very easy to use framework to build new online services, which includes:</a:t>
            </a:r>
            <a:endParaRPr lang="en-US" sz="2800"/>
          </a:p>
          <a:p>
            <a:pPr>
              <a:buClr>
                <a:srgbClr val="000000"/>
              </a:buClr>
              <a:buFont typeface="Wingdings" panose="05000000000000000000" charset="0"/>
              <a:buChar char="ü"/>
            </a:pPr>
            <a:r>
              <a:rPr lang="en-US" sz="2800" u="sng"/>
              <a:t>Form Designer:</a:t>
            </a:r>
            <a:r>
              <a:rPr lang="en-US" sz="2800"/>
              <a:t> </a:t>
            </a:r>
            <a:endParaRPr lang="en-US" sz="2800"/>
          </a:p>
          <a:p>
            <a:pPr marL="0" indent="0">
              <a:buClr>
                <a:srgbClr val="000000"/>
              </a:buClr>
              <a:buFont typeface="Wingdings" panose="05000000000000000000" charset="0"/>
              <a:buNone/>
            </a:pPr>
            <a:r>
              <a:rPr lang="en-US" sz="2800" dirty="0" smtClean="0">
                <a:sym typeface="+mn-ea"/>
              </a:rPr>
              <a:t>1. Provides an excellent Form Builder tool to design multi-lingual forms in minutes designed for applicants as well as officials.</a:t>
            </a:r>
            <a:endParaRPr lang="en-US" sz="2800" dirty="0" smtClean="0">
              <a:sym typeface="+mn-ea"/>
            </a:endParaRPr>
          </a:p>
          <a:p>
            <a:pPr marL="0" indent="0">
              <a:buClr>
                <a:srgbClr val="000000"/>
              </a:buClr>
              <a:buFont typeface="Wingdings" panose="05000000000000000000" charset="0"/>
              <a:buNone/>
            </a:pPr>
            <a:r>
              <a:rPr lang="en-US" sz="2800" dirty="0" smtClean="0">
                <a:sym typeface="+mn-ea"/>
              </a:rPr>
              <a:t>2. Fields with built-in validations can be dragged &amp; dropped.</a:t>
            </a:r>
            <a:endParaRPr lang="en-US" sz="2800" dirty="0" smtClean="0">
              <a:sym typeface="+mn-ea"/>
            </a:endParaRPr>
          </a:p>
          <a:p>
            <a:pPr>
              <a:buClr>
                <a:srgbClr val="000000"/>
              </a:buClr>
              <a:buFont typeface="Wingdings" panose="05000000000000000000" charset="0"/>
              <a:buChar char="ü"/>
            </a:pPr>
            <a:r>
              <a:rPr lang="en-US" sz="2800" u="sng" dirty="0" smtClean="0">
                <a:sym typeface="+mn-ea"/>
              </a:rPr>
              <a:t>Process Flow Designer:</a:t>
            </a:r>
            <a:endParaRPr lang="en-US" sz="2800" u="sng" dirty="0" smtClean="0">
              <a:sym typeface="+mn-ea"/>
            </a:endParaRPr>
          </a:p>
          <a:p>
            <a:pPr marL="0" indent="0">
              <a:buClr>
                <a:srgbClr val="000000"/>
              </a:buClr>
              <a:buFont typeface="Wingdings" panose="05000000000000000000" charset="0"/>
              <a:buNone/>
            </a:pPr>
            <a:r>
              <a:rPr lang="en-US" sz="2800" dirty="0" smtClean="0">
                <a:sym typeface="+mn-ea"/>
              </a:rPr>
              <a:t>1.The Service Definer can define the tasks and the flow between the tasks.</a:t>
            </a:r>
            <a:endParaRPr lang="en-US" sz="2800" dirty="0" smtClean="0">
              <a:sym typeface="+mn-ea"/>
            </a:endParaRPr>
          </a:p>
          <a:p>
            <a:pPr marL="0" indent="0">
              <a:buClr>
                <a:srgbClr val="000000"/>
              </a:buClr>
              <a:buFont typeface="Wingdings" panose="05000000000000000000" charset="0"/>
              <a:buNone/>
            </a:pPr>
            <a:r>
              <a:rPr lang="en-US" sz="2800" dirty="0" smtClean="0">
                <a:sym typeface="+mn-ea"/>
              </a:rPr>
              <a:t> 2.Each workflow player can have his own form for processing of a specific application.</a:t>
            </a:r>
            <a:endParaRPr lang="en-US" sz="2800" dirty="0" smtClean="0">
              <a:sym typeface="+mn-ea"/>
            </a:endParaRPr>
          </a:p>
          <a:p>
            <a:pPr marL="0" indent="0">
              <a:buClr>
                <a:srgbClr val="000000"/>
              </a:buClr>
              <a:buFont typeface="Wingdings" panose="05000000000000000000" charset="0"/>
              <a:buNone/>
            </a:pPr>
            <a:endParaRPr lang="en-US" sz="2800" dirty="0" smtClean="0">
              <a:sym typeface="+mn-ea"/>
            </a:endParaRPr>
          </a:p>
          <a:p>
            <a:pPr marL="0" indent="0">
              <a:buClr>
                <a:srgbClr val="000000"/>
              </a:buClr>
              <a:buFont typeface="Wingdings" panose="05000000000000000000" charset="0"/>
              <a:buNone/>
            </a:pPr>
            <a:endParaRPr lang="en-US" sz="2400" dirty="0" smtClean="0">
              <a:sym typeface="+mn-ea"/>
            </a:endParaRPr>
          </a:p>
        </p:txBody>
      </p:sp>
    </p:spTree>
  </p:cSld>
  <p:clrMapOvr>
    <a:masterClrMapping/>
  </p:clrMapOvr>
</p:sld>
</file>

<file path=ppt/theme/theme1.xml><?xml version="1.0" encoding="utf-8"?>
<a:theme xmlns:a="http://schemas.openxmlformats.org/drawingml/2006/main" name="Green Color">
  <a:themeElements>
    <a:clrScheme name="Green Color 13">
      <a:dk1>
        <a:srgbClr val="000000"/>
      </a:dk1>
      <a:lt1>
        <a:srgbClr val="FFFFFF"/>
      </a:lt1>
      <a:dk2>
        <a:srgbClr val="000000"/>
      </a:dk2>
      <a:lt2>
        <a:srgbClr val="969696"/>
      </a:lt2>
      <a:accent1>
        <a:srgbClr val="009900"/>
      </a:accent1>
      <a:accent2>
        <a:srgbClr val="99CC00"/>
      </a:accent2>
      <a:accent3>
        <a:srgbClr val="FFFFFF"/>
      </a:accent3>
      <a:accent4>
        <a:srgbClr val="000000"/>
      </a:accent4>
      <a:accent5>
        <a:srgbClr val="AACAAA"/>
      </a:accent5>
      <a:accent6>
        <a:srgbClr val="8AB900"/>
      </a:accent6>
      <a:hlink>
        <a:srgbClr val="CC3300"/>
      </a:hlink>
      <a:folHlink>
        <a:srgbClr val="996600"/>
      </a:folHlink>
    </a:clrScheme>
    <a:fontScheme name="Green Color">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Green Color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Green Color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Green Color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Green Color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Green Color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Green Color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Green Color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Green Color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Green Color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Green Color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Green Color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Green Color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Green Color 13">
        <a:dk1>
          <a:srgbClr val="000000"/>
        </a:dk1>
        <a:lt1>
          <a:srgbClr val="FFFFFF"/>
        </a:lt1>
        <a:dk2>
          <a:srgbClr val="000000"/>
        </a:dk2>
        <a:lt2>
          <a:srgbClr val="969696"/>
        </a:lt2>
        <a:accent1>
          <a:srgbClr val="009900"/>
        </a:accent1>
        <a:accent2>
          <a:srgbClr val="99CC00"/>
        </a:accent2>
        <a:accent3>
          <a:srgbClr val="FFFFFF"/>
        </a:accent3>
        <a:accent4>
          <a:srgbClr val="000000"/>
        </a:accent4>
        <a:accent5>
          <a:srgbClr val="AACAAA"/>
        </a:accent5>
        <a:accent6>
          <a:srgbClr val="8AB900"/>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5078</Words>
  <Application>WPS Presentation</Application>
  <PresentationFormat>Widescreen</PresentationFormat>
  <Paragraphs>175</Paragraphs>
  <Slides>44</Slides>
  <Notes>0</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10</vt:i4>
      </vt:variant>
      <vt:variant>
        <vt:lpstr>幻灯片标题</vt:lpstr>
      </vt:variant>
      <vt:variant>
        <vt:i4>44</vt:i4>
      </vt:variant>
    </vt:vector>
  </HeadingPairs>
  <TitlesOfParts>
    <vt:vector size="61" baseType="lpstr">
      <vt:lpstr>Arial</vt:lpstr>
      <vt:lpstr>SimSun</vt:lpstr>
      <vt:lpstr>Wingdings</vt:lpstr>
      <vt:lpstr>Wingdings</vt:lpstr>
      <vt:lpstr>Microsoft YaHei</vt:lpstr>
      <vt:lpstr>Calibri</vt:lpstr>
      <vt:lpstr>Green Color</vt:lpstr>
      <vt:lpstr>StaticMetafile</vt:lpstr>
      <vt:lpstr>StaticMetafile</vt:lpstr>
      <vt:lpstr>StaticMetafile</vt:lpstr>
      <vt:lpstr>StaticMetafile</vt:lpstr>
      <vt:lpstr>StaticMetafile</vt:lpstr>
      <vt:lpstr>StaticMetafile</vt:lpstr>
      <vt:lpstr>StaticMetafile</vt:lpstr>
      <vt:lpstr>StaticMetafile</vt:lpstr>
      <vt:lpstr>StaticMetafile</vt:lpstr>
      <vt:lpstr>StaticMetafile</vt:lpstr>
      <vt:lpstr>Application Testing &amp; Using</vt:lpstr>
      <vt:lpstr>ServicePlus</vt:lpstr>
      <vt:lpstr>PowerPoint 演示文稿</vt:lpstr>
      <vt:lpstr>Advantages of ServicePlus</vt:lpstr>
      <vt:lpstr>PowerPoint 演示文稿</vt:lpstr>
      <vt:lpstr>Framework</vt:lpstr>
      <vt:lpstr>Support for Multiple Languages</vt:lpstr>
      <vt:lpstr>Digital Signature</vt:lpstr>
      <vt:lpstr>Developing an Online Service in ServicePlus</vt:lpstr>
      <vt:lpstr>Demo Screen for developing a service</vt:lpstr>
      <vt:lpstr>Form Designer</vt:lpstr>
      <vt:lpstr>PowerPoint 演示文稿</vt:lpstr>
      <vt:lpstr>Application Testing </vt:lpstr>
      <vt:lpstr>PowerPoint 演示文稿</vt:lpstr>
      <vt:lpstr>ServicePlus Homepage</vt:lpstr>
      <vt:lpstr>PowerPoint 演示文稿</vt:lpstr>
      <vt:lpstr>Home Page</vt:lpstr>
      <vt:lpstr>Apply for Services.</vt:lpstr>
      <vt:lpstr>Fill in the details:</vt:lpstr>
      <vt:lpstr>Fill in the details: </vt:lpstr>
      <vt:lpstr>Fill in the details</vt:lpstr>
      <vt:lpstr>Declaration:</vt:lpstr>
      <vt:lpstr>Fill the additional details:</vt:lpstr>
      <vt:lpstr>Attach Enclosure:</vt:lpstr>
      <vt:lpstr>Submit the application:</vt:lpstr>
      <vt:lpstr>Acknowledgement slip</vt:lpstr>
      <vt:lpstr>      LDC </vt:lpstr>
      <vt:lpstr>Home Page</vt:lpstr>
      <vt:lpstr>Getting the application:</vt:lpstr>
      <vt:lpstr>Viewing the application:</vt:lpstr>
      <vt:lpstr>Take action:</vt:lpstr>
      <vt:lpstr>       DC/SDM</vt:lpstr>
      <vt:lpstr>Home Page</vt:lpstr>
      <vt:lpstr>Getting the application:</vt:lpstr>
      <vt:lpstr>Returning the application to the LDC:</vt:lpstr>
      <vt:lpstr>Rejecting the application</vt:lpstr>
      <vt:lpstr>Generation of rejection slip:</vt:lpstr>
      <vt:lpstr> Returning the Application to Applicant: </vt:lpstr>
      <vt:lpstr>Rejecting an enclosure:</vt:lpstr>
      <vt:lpstr>Calling back a rejected application:</vt:lpstr>
      <vt:lpstr>Service delivery:</vt:lpstr>
      <vt:lpstr>View document:</vt:lpstr>
      <vt:lpstr>Output certificate: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shaheen fatima</dc:creator>
  <cp:lastModifiedBy>babai</cp:lastModifiedBy>
  <cp:revision>13</cp:revision>
  <dcterms:created xsi:type="dcterms:W3CDTF">2017-06-16T06:21:00Z</dcterms:created>
  <dcterms:modified xsi:type="dcterms:W3CDTF">2017-06-21T17:24:46Z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1033-10.2.0.5871</vt:lpwstr>
  </property>
</Properties>
</file>

<file path=docProps/thumbnail.jpeg>
</file>